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58"/>
  </p:notesMasterIdLst>
  <p:handoutMasterIdLst>
    <p:handoutMasterId r:id="rId59"/>
  </p:handoutMasterIdLst>
  <p:sldIdLst>
    <p:sldId id="297" r:id="rId2"/>
    <p:sldId id="1294" r:id="rId3"/>
    <p:sldId id="1296" r:id="rId4"/>
    <p:sldId id="1298" r:id="rId5"/>
    <p:sldId id="1339" r:id="rId6"/>
    <p:sldId id="1300" r:id="rId7"/>
    <p:sldId id="1301" r:id="rId8"/>
    <p:sldId id="1302" r:id="rId9"/>
    <p:sldId id="1303" r:id="rId10"/>
    <p:sldId id="1452" r:id="rId11"/>
    <p:sldId id="1453" r:id="rId12"/>
    <p:sldId id="1382" r:id="rId13"/>
    <p:sldId id="1454" r:id="rId14"/>
    <p:sldId id="1455" r:id="rId15"/>
    <p:sldId id="1456" r:id="rId16"/>
    <p:sldId id="1457" r:id="rId17"/>
    <p:sldId id="1390" r:id="rId18"/>
    <p:sldId id="1393" r:id="rId19"/>
    <p:sldId id="1395" r:id="rId20"/>
    <p:sldId id="1405" r:id="rId21"/>
    <p:sldId id="1406" r:id="rId22"/>
    <p:sldId id="1305" r:id="rId23"/>
    <p:sldId id="1306" r:id="rId24"/>
    <p:sldId id="1308" r:id="rId25"/>
    <p:sldId id="1310" r:id="rId26"/>
    <p:sldId id="1311" r:id="rId27"/>
    <p:sldId id="1312" r:id="rId28"/>
    <p:sldId id="1314" r:id="rId29"/>
    <p:sldId id="1337" r:id="rId30"/>
    <p:sldId id="1309" r:id="rId31"/>
    <p:sldId id="1319" r:id="rId32"/>
    <p:sldId id="1322" r:id="rId33"/>
    <p:sldId id="1323" r:id="rId34"/>
    <p:sldId id="1324" r:id="rId35"/>
    <p:sldId id="1325" r:id="rId36"/>
    <p:sldId id="1320" r:id="rId37"/>
    <p:sldId id="1326" r:id="rId38"/>
    <p:sldId id="1327" r:id="rId39"/>
    <p:sldId id="1328" r:id="rId40"/>
    <p:sldId id="1329" r:id="rId41"/>
    <p:sldId id="1321" r:id="rId42"/>
    <p:sldId id="1047" r:id="rId43"/>
    <p:sldId id="1048" r:id="rId44"/>
    <p:sldId id="1049" r:id="rId45"/>
    <p:sldId id="1050" r:id="rId46"/>
    <p:sldId id="1052" r:id="rId47"/>
    <p:sldId id="1055" r:id="rId48"/>
    <p:sldId id="1056" r:id="rId49"/>
    <p:sldId id="1338" r:id="rId50"/>
    <p:sldId id="1058" r:id="rId51"/>
    <p:sldId id="1059" r:id="rId52"/>
    <p:sldId id="1332" r:id="rId53"/>
    <p:sldId id="1340" r:id="rId54"/>
    <p:sldId id="787" r:id="rId55"/>
    <p:sldId id="788" r:id="rId56"/>
    <p:sldId id="1280" r:id="rId57"/>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1"/>
    <p:restoredTop sz="91796"/>
  </p:normalViewPr>
  <p:slideViewPr>
    <p:cSldViewPr>
      <p:cViewPr varScale="1">
        <p:scale>
          <a:sx n="98" d="100"/>
          <a:sy n="98" d="100"/>
        </p:scale>
        <p:origin x="200" y="74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21/01/2025</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21/01/2025</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21/01/2025</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72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21/01/2025</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21/01/2025</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21/01/2025</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21/01/2025</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21/01/2025</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21/01/2025</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21/01/2025</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719667" y="684001"/>
            <a:ext cx="10742992" cy="450836"/>
          </a:xfrm>
          <a:prstGeom prst="rect">
            <a:avLst/>
          </a:prstGeom>
        </p:spPr>
        <p:txBody>
          <a:bodyPr lIns="0" tIns="0" rIns="0" bIns="0"/>
          <a:lstStyle>
            <a:lvl1pPr marL="0" indent="0" algn="l" rtl="0">
              <a:buFont typeface="Arial" charset="0"/>
              <a:buNone/>
              <a:defRPr lang="en-GB" sz="3000" b="0" i="0" u="none" strike="noStrike" baseline="0" smtClean="0">
                <a:solidFill>
                  <a:srgbClr val="00326E"/>
                </a:solidFill>
                <a:latin typeface="Arial" charset="0"/>
                <a:ea typeface="Arial" charset="0"/>
                <a:cs typeface="Arial" charset="0"/>
              </a:defRPr>
            </a:lvl1pPr>
          </a:lstStyle>
          <a:p>
            <a:r>
              <a:rPr lang="en-GB"/>
              <a:t>Bulleted list</a:t>
            </a:r>
          </a:p>
        </p:txBody>
      </p:sp>
      <p:sp>
        <p:nvSpPr>
          <p:cNvPr id="9" name="Text Placeholder 8"/>
          <p:cNvSpPr>
            <a:spLocks noGrp="1"/>
          </p:cNvSpPr>
          <p:nvPr>
            <p:ph type="body" sz="quarter" idx="13" hasCustomPrompt="1"/>
          </p:nvPr>
        </p:nvSpPr>
        <p:spPr>
          <a:xfrm>
            <a:off x="719668" y="1512001"/>
            <a:ext cx="10742083" cy="4711700"/>
          </a:xfrm>
          <a:prstGeom prst="rect">
            <a:avLst/>
          </a:prstGeom>
        </p:spPr>
        <p:txBody>
          <a:bodyPr lIns="0" tIns="0" rIns="0" bIns="0"/>
          <a:lstStyle>
            <a:lvl1pPr marL="0" indent="0">
              <a:lnSpc>
                <a:spcPct val="100000"/>
              </a:lnSpc>
              <a:spcAft>
                <a:spcPts val="800"/>
              </a:spcAft>
              <a:buNone/>
              <a:defRPr sz="2100" b="0" i="0" spc="-31" baseline="0">
                <a:solidFill>
                  <a:srgbClr val="343433"/>
                </a:solidFill>
                <a:latin typeface="Arial" charset="0"/>
                <a:ea typeface="Arial" charset="0"/>
                <a:cs typeface="Arial" charset="0"/>
              </a:defRPr>
            </a:lvl1pPr>
            <a:lvl2pPr marL="395990" indent="-395990">
              <a:lnSpc>
                <a:spcPct val="100000"/>
              </a:lnSpc>
              <a:spcBef>
                <a:spcPts val="0"/>
              </a:spcBef>
              <a:spcAft>
                <a:spcPts val="800"/>
              </a:spcAft>
              <a:buClr>
                <a:srgbClr val="0AC8FF"/>
              </a:buClr>
              <a:buSzPct val="100000"/>
              <a:buFont typeface="LucidaGrande" charset="0"/>
              <a:buChar char="•"/>
              <a:tabLst>
                <a:tab pos="395990" algn="l"/>
              </a:tabLst>
              <a:defRPr sz="2100" b="0" i="0">
                <a:solidFill>
                  <a:srgbClr val="343433"/>
                </a:solidFill>
                <a:latin typeface="Arial" charset="0"/>
                <a:ea typeface="Arial" charset="0"/>
                <a:cs typeface="Arial" charset="0"/>
              </a:defRPr>
            </a:lvl2pPr>
            <a:lvl3pPr marL="791980" indent="-395990">
              <a:spcBef>
                <a:spcPts val="400"/>
              </a:spcBef>
              <a:spcAft>
                <a:spcPts val="1400"/>
              </a:spcAft>
              <a:buFont typeface="LucidaGrande" charset="0"/>
              <a:buChar char="-"/>
              <a:defRPr sz="2100" b="0" i="0">
                <a:solidFill>
                  <a:srgbClr val="343433"/>
                </a:solidFill>
                <a:latin typeface="Arial" charset="0"/>
                <a:ea typeface="Arial" charset="0"/>
                <a:cs typeface="Arial" charset="0"/>
              </a:defRPr>
            </a:lvl3pPr>
            <a:lvl4pPr>
              <a:spcAft>
                <a:spcPts val="800"/>
              </a:spcAft>
              <a:defRPr sz="2100" b="0" i="0">
                <a:solidFill>
                  <a:srgbClr val="343433"/>
                </a:solidFill>
                <a:latin typeface="Helvetica Neue LT Std 45 Light" charset="0"/>
                <a:ea typeface="Helvetica Neue LT Std 45 Light" charset="0"/>
                <a:cs typeface="Helvetica Neue LT Std 45 Light" charset="0"/>
              </a:defRPr>
            </a:lvl4pPr>
            <a:lvl5pPr>
              <a:spcAft>
                <a:spcPts val="800"/>
              </a:spcAft>
              <a:defRPr sz="2100" b="0" i="0">
                <a:solidFill>
                  <a:srgbClr val="343433"/>
                </a:solidFill>
                <a:latin typeface="Helvetica Neue LT Std 45 Light" charset="0"/>
                <a:ea typeface="Helvetica Neue LT Std 45 Light" charset="0"/>
                <a:cs typeface="Helvetica Neue LT Std 45 Light" charset="0"/>
              </a:defRPr>
            </a:lvl5pPr>
          </a:lstStyle>
          <a:p>
            <a:pPr lvl="0"/>
            <a:r>
              <a:rPr lang="en-GB"/>
              <a:t>Introductory line:</a:t>
            </a:r>
          </a:p>
          <a:p>
            <a:pPr lvl="1"/>
            <a:r>
              <a:rPr lang="en-GB"/>
              <a:t>bullet point </a:t>
            </a:r>
          </a:p>
          <a:p>
            <a:pPr lvl="1"/>
            <a:r>
              <a:rPr lang="en-GB"/>
              <a:t>when creating presentations, keep titles in UK DRI dark blue</a:t>
            </a:r>
          </a:p>
          <a:p>
            <a:pPr lvl="2"/>
            <a:r>
              <a:rPr lang="en-GB"/>
              <a:t>bullet point level 2</a:t>
            </a:r>
          </a:p>
          <a:p>
            <a:pPr lvl="1"/>
            <a:r>
              <a:rPr lang="en-GB"/>
              <a:t>do not use UK DRI sky blue for titles or copy</a:t>
            </a:r>
          </a:p>
          <a:p>
            <a:pPr lvl="2"/>
            <a:r>
              <a:rPr lang="en-GB"/>
              <a:t>UK DRI sky blue should be used for highlights only </a:t>
            </a:r>
            <a:br>
              <a:rPr lang="en-GB"/>
            </a:br>
            <a:r>
              <a:rPr lang="en-GB" err="1"/>
              <a:t>eg</a:t>
            </a:r>
            <a:r>
              <a:rPr lang="en-GB"/>
              <a:t> lines or bullet points</a:t>
            </a:r>
          </a:p>
          <a:p>
            <a:pPr lvl="1"/>
            <a:endParaRPr lang="en-GB"/>
          </a:p>
          <a:p>
            <a:endParaRPr lang="en-US"/>
          </a:p>
        </p:txBody>
      </p:sp>
      <p:sp>
        <p:nvSpPr>
          <p:cNvPr id="5" name="Slide Number Placeholder 4"/>
          <p:cNvSpPr>
            <a:spLocks noGrp="1"/>
          </p:cNvSpPr>
          <p:nvPr>
            <p:ph type="sldNum" sz="quarter" idx="15"/>
          </p:nvPr>
        </p:nvSpPr>
        <p:spPr/>
        <p:txBody>
          <a:bodyPr/>
          <a:lstStyle/>
          <a:p>
            <a:fld id="{5DE7DA32-08EE-2E47-89DC-05D3233974D5}" type="slidenum">
              <a:rPr lang="en-US" smtClean="0"/>
              <a:t>‹#›</a:t>
            </a:fld>
            <a:endParaRPr lang="en-US"/>
          </a:p>
        </p:txBody>
      </p:sp>
    </p:spTree>
    <p:extLst>
      <p:ext uri="{BB962C8B-B14F-4D97-AF65-F5344CB8AC3E}">
        <p14:creationId xmlns:p14="http://schemas.microsoft.com/office/powerpoint/2010/main" val="38610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21/01/2025</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2" name="Picture 1" descr="Logo PMS Blue">
            <a:extLst>
              <a:ext uri="{FF2B5EF4-FFF2-40B4-BE49-F238E27FC236}">
                <a16:creationId xmlns:a16="http://schemas.microsoft.com/office/drawing/2014/main" id="{52571082-BC42-D480-07AD-01E66F48399A}"/>
              </a:ext>
            </a:extLst>
          </p:cNvPr>
          <p:cNvPicPr>
            <a:picLocks noChangeAspect="1" noChangeArrowheads="1"/>
          </p:cNvPicPr>
          <p:nvPr userDrawn="1"/>
        </p:nvPicPr>
        <p:blipFill>
          <a:blip r:embed="rId11" r:link="rId12">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 id="2147483770" r:id="rId9"/>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20" indent="-285738">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2954" indent="-22859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136"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317" indent="-22859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499"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681"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8863"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044" indent="-22859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400">
                <a:ea typeface="Helvetica Neue" panose="02000503000000020004" pitchFamily="2" charset="0"/>
                <a:cs typeface="Helvetica Neue" panose="02000503000000020004" pitchFamily="2" charset="0"/>
              </a:rPr>
              <a:pPr>
                <a:spcBef>
                  <a:spcPct val="0"/>
                </a:spcBef>
                <a:buFontTx/>
                <a:buNone/>
              </a:pPr>
              <a:t>1</a:t>
            </a:fld>
            <a:endParaRPr lang="en-GB" altLang="en-US" sz="1400" dirty="0">
              <a:ea typeface="Helvetica Neue" panose="02000503000000020004" pitchFamily="2" charset="0"/>
              <a:cs typeface="Helvetica Neue" panose="02000503000000020004" pitchFamily="2" charset="0"/>
            </a:endParaRP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8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10661972" y="6289428"/>
            <a:ext cx="49074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
        <p:nvSpPr>
          <p:cNvPr id="2" name="Text Box 2">
            <a:extLst>
              <a:ext uri="{FF2B5EF4-FFF2-40B4-BE49-F238E27FC236}">
                <a16:creationId xmlns:a16="http://schemas.microsoft.com/office/drawing/2014/main" id="{80F413DA-D424-A1C3-F53D-4478451D329C}"/>
              </a:ext>
            </a:extLst>
          </p:cNvPr>
          <p:cNvSpPr txBox="1">
            <a:spLocks noChangeArrowheads="1"/>
          </p:cNvSpPr>
          <p:nvPr/>
        </p:nvSpPr>
        <p:spPr bwMode="auto">
          <a:xfrm>
            <a:off x="983432" y="1835109"/>
            <a:ext cx="1063456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Neuroscience-inspired Machine Learning </a:t>
            </a:r>
            <a:br>
              <a:rPr lang="en-GB" sz="3600" dirty="0">
                <a:solidFill>
                  <a:srgbClr val="003D7D"/>
                </a:solidFill>
              </a:rPr>
            </a:br>
            <a:r>
              <a:rPr lang="en-GB" sz="3600" dirty="0">
                <a:solidFill>
                  <a:srgbClr val="003D7D"/>
                </a:solidFill>
              </a:rPr>
              <a:t>and Applications in Neuroscience </a:t>
            </a:r>
          </a:p>
          <a:p>
            <a:pPr eaLnBrk="1" hangingPunct="1">
              <a:spcBef>
                <a:spcPct val="0"/>
              </a:spcBef>
              <a:buNone/>
            </a:pPr>
            <a:endParaRPr lang="en-GB" sz="3200" dirty="0">
              <a:solidFill>
                <a:srgbClr val="7030A0"/>
              </a:solidFill>
            </a:endParaRPr>
          </a:p>
          <a:p>
            <a:pPr eaLnBrk="1" hangingPunct="1">
              <a:spcBef>
                <a:spcPct val="0"/>
              </a:spcBef>
              <a:buNone/>
            </a:pPr>
            <a:endParaRPr lang="en-GB" sz="3200" dirty="0">
              <a:solidFill>
                <a:srgbClr val="7030A0"/>
              </a:solidFill>
            </a:endParaRPr>
          </a:p>
        </p:txBody>
      </p:sp>
      <p:sp>
        <p:nvSpPr>
          <p:cNvPr id="3" name="Text Box 4">
            <a:extLst>
              <a:ext uri="{FF2B5EF4-FFF2-40B4-BE49-F238E27FC236}">
                <a16:creationId xmlns:a16="http://schemas.microsoft.com/office/drawing/2014/main" id="{334A575C-B490-0868-F8A4-71381D68C913}"/>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5" name="Picture 4" descr="A colorful letters and numbers&#10;&#10;Description automatically generated">
            <a:extLst>
              <a:ext uri="{FF2B5EF4-FFF2-40B4-BE49-F238E27FC236}">
                <a16:creationId xmlns:a16="http://schemas.microsoft.com/office/drawing/2014/main" id="{8A766831-07B4-583A-56BA-739DDC87A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B87A0-4412-77F5-8F04-53F11BE781B9}"/>
              </a:ext>
            </a:extLst>
          </p:cNvPr>
          <p:cNvSpPr>
            <a:spLocks noGrp="1"/>
          </p:cNvSpPr>
          <p:nvPr>
            <p:ph type="title"/>
          </p:nvPr>
        </p:nvSpPr>
        <p:spPr/>
        <p:txBody>
          <a:bodyPr/>
          <a:lstStyle/>
          <a:p>
            <a:r>
              <a:rPr lang="en-GB" dirty="0"/>
              <a:t>Selective attention</a:t>
            </a:r>
          </a:p>
        </p:txBody>
      </p:sp>
      <p:sp>
        <p:nvSpPr>
          <p:cNvPr id="3" name="Slide Number Placeholder 2">
            <a:extLst>
              <a:ext uri="{FF2B5EF4-FFF2-40B4-BE49-F238E27FC236}">
                <a16:creationId xmlns:a16="http://schemas.microsoft.com/office/drawing/2014/main" id="{BCC82D5F-3E60-756D-8DBF-4660184ED15E}"/>
              </a:ext>
            </a:extLst>
          </p:cNvPr>
          <p:cNvSpPr>
            <a:spLocks noGrp="1"/>
          </p:cNvSpPr>
          <p:nvPr>
            <p:ph type="sldNum" sz="quarter" idx="12"/>
          </p:nvPr>
        </p:nvSpPr>
        <p:spPr/>
        <p:txBody>
          <a:bodyPr/>
          <a:lstStyle/>
          <a:p>
            <a:fld id="{BB98F552-A29D-2D4E-8192-F20670493719}" type="slidenum">
              <a:rPr lang="en-GB" altLang="en-US" smtClean="0"/>
              <a:pPr/>
              <a:t>10</a:t>
            </a:fld>
            <a:endParaRPr lang="en-GB" altLang="en-US" dirty="0"/>
          </a:p>
        </p:txBody>
      </p:sp>
      <p:pic>
        <p:nvPicPr>
          <p:cNvPr id="1026" name="Picture 2" descr="Busy streets, neon lights, photograph worthy - Mongkok, Hong Kong Traveller  Reviews - Tripadvisor">
            <a:extLst>
              <a:ext uri="{FF2B5EF4-FFF2-40B4-BE49-F238E27FC236}">
                <a16:creationId xmlns:a16="http://schemas.microsoft.com/office/drawing/2014/main" id="{D240DBF8-D754-53BC-6DCB-2642E25BA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182350"/>
            <a:ext cx="7557913" cy="50431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4A3C1C-EC41-57AE-C6D2-CE81C0F858B1}"/>
              </a:ext>
            </a:extLst>
          </p:cNvPr>
          <p:cNvSpPr txBox="1"/>
          <p:nvPr/>
        </p:nvSpPr>
        <p:spPr>
          <a:xfrm>
            <a:off x="1775521" y="6311051"/>
            <a:ext cx="1675459" cy="258532"/>
          </a:xfrm>
          <a:prstGeom prst="rect">
            <a:avLst/>
          </a:prstGeom>
          <a:noFill/>
        </p:spPr>
        <p:txBody>
          <a:bodyPr wrap="none" rtlCol="0">
            <a:spAutoFit/>
          </a:bodyPr>
          <a:lstStyle/>
          <a:p>
            <a:r>
              <a:rPr lang="en-GB" sz="1080" dirty="0">
                <a:latin typeface="Gill Sans MT" panose="020B0502020104020203" pitchFamily="34" charset="77"/>
              </a:rPr>
              <a:t>Image source: TripAdvisor</a:t>
            </a:r>
          </a:p>
        </p:txBody>
      </p:sp>
    </p:spTree>
    <p:extLst>
      <p:ext uri="{BB962C8B-B14F-4D97-AF65-F5344CB8AC3E}">
        <p14:creationId xmlns:p14="http://schemas.microsoft.com/office/powerpoint/2010/main" val="249512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9C28-12B5-0AEB-55BF-1B577E0C7F88}"/>
              </a:ext>
            </a:extLst>
          </p:cNvPr>
          <p:cNvSpPr>
            <a:spLocks noGrp="1"/>
          </p:cNvSpPr>
          <p:nvPr>
            <p:ph type="title"/>
          </p:nvPr>
        </p:nvSpPr>
        <p:spPr/>
        <p:txBody>
          <a:bodyPr/>
          <a:lstStyle/>
          <a:p>
            <a:r>
              <a:rPr lang="en-GB" dirty="0"/>
              <a:t>Attention-based models and Transformers</a:t>
            </a:r>
          </a:p>
        </p:txBody>
      </p:sp>
      <p:sp>
        <p:nvSpPr>
          <p:cNvPr id="3" name="Slide Number Placeholder 2">
            <a:extLst>
              <a:ext uri="{FF2B5EF4-FFF2-40B4-BE49-F238E27FC236}">
                <a16:creationId xmlns:a16="http://schemas.microsoft.com/office/drawing/2014/main" id="{B502EC13-59A4-1A07-B399-002B5AD13193}"/>
              </a:ext>
            </a:extLst>
          </p:cNvPr>
          <p:cNvSpPr>
            <a:spLocks noGrp="1"/>
          </p:cNvSpPr>
          <p:nvPr>
            <p:ph type="sldNum" sz="quarter" idx="12"/>
          </p:nvPr>
        </p:nvSpPr>
        <p:spPr/>
        <p:txBody>
          <a:bodyPr/>
          <a:lstStyle/>
          <a:p>
            <a:fld id="{BB98F552-A29D-2D4E-8192-F20670493719}" type="slidenum">
              <a:rPr lang="en-GB" altLang="en-US" smtClean="0"/>
              <a:pPr/>
              <a:t>11</a:t>
            </a:fld>
            <a:endParaRPr lang="en-GB" altLang="en-US" dirty="0"/>
          </a:p>
        </p:txBody>
      </p:sp>
      <p:pic>
        <p:nvPicPr>
          <p:cNvPr id="4" name="Picture 3" descr="A screenshot of a document&#10;&#10;Description automatically generated">
            <a:extLst>
              <a:ext uri="{FF2B5EF4-FFF2-40B4-BE49-F238E27FC236}">
                <a16:creationId xmlns:a16="http://schemas.microsoft.com/office/drawing/2014/main" id="{101BE36F-79BC-AE53-E5FE-10F825D9197E}"/>
              </a:ext>
            </a:extLst>
          </p:cNvPr>
          <p:cNvPicPr>
            <a:picLocks noChangeAspect="1"/>
          </p:cNvPicPr>
          <p:nvPr/>
        </p:nvPicPr>
        <p:blipFill>
          <a:blip r:embed="rId2"/>
          <a:stretch>
            <a:fillRect/>
          </a:stretch>
        </p:blipFill>
        <p:spPr>
          <a:xfrm>
            <a:off x="2495600" y="1412776"/>
            <a:ext cx="6413957" cy="4842248"/>
          </a:xfrm>
          <a:prstGeom prst="rect">
            <a:avLst/>
          </a:prstGeom>
        </p:spPr>
      </p:pic>
    </p:spTree>
    <p:extLst>
      <p:ext uri="{BB962C8B-B14F-4D97-AF65-F5344CB8AC3E}">
        <p14:creationId xmlns:p14="http://schemas.microsoft.com/office/powerpoint/2010/main" val="107082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9556-EA71-06EC-515F-8623AD413F6E}"/>
              </a:ext>
            </a:extLst>
          </p:cNvPr>
          <p:cNvSpPr>
            <a:spLocks noGrp="1"/>
          </p:cNvSpPr>
          <p:nvPr>
            <p:ph type="title"/>
          </p:nvPr>
        </p:nvSpPr>
        <p:spPr/>
        <p:txBody>
          <a:bodyPr/>
          <a:lstStyle/>
          <a:p>
            <a:r>
              <a:rPr lang="en-GB" dirty="0"/>
              <a:t>Standard neural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15C6A-9D2B-FADE-8FEA-7FA475633ED9}"/>
                  </a:ext>
                </a:extLst>
              </p:cNvPr>
              <p:cNvSpPr>
                <a:spLocks noGrp="1"/>
              </p:cNvSpPr>
              <p:nvPr>
                <p:ph idx="1"/>
              </p:nvPr>
            </p:nvSpPr>
            <p:spPr/>
            <p:txBody>
              <a:bodyPr/>
              <a:lstStyle/>
              <a:p>
                <a:r>
                  <a:rPr lang="en-GB" dirty="0">
                    <a:effectLst/>
                  </a:rPr>
                  <a:t>A standard neural network layer </a:t>
                </a:r>
                <a14:m>
                  <m:oMath xmlns:m="http://schemas.openxmlformats.org/officeDocument/2006/math">
                    <m:r>
                      <a:rPr lang="en-GB" i="1" dirty="0" smtClean="0">
                        <a:effectLst/>
                        <a:latin typeface="Cambria Math" panose="02040503050406030204" pitchFamily="18" charset="0"/>
                      </a:rPr>
                      <m:t>𝑓</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𝑥</m:t>
                    </m:r>
                    <m:r>
                      <a:rPr lang="en-GB" i="1" dirty="0" smtClean="0">
                        <a:effectLst/>
                        <a:latin typeface="Cambria Math" panose="02040503050406030204" pitchFamily="18" charset="0"/>
                      </a:rPr>
                      <m:t>]</m:t>
                    </m:r>
                  </m:oMath>
                </a14:m>
                <a:r>
                  <a:rPr lang="en-GB" dirty="0">
                    <a:effectLst/>
                  </a:rPr>
                  <a:t>, takes a </a:t>
                </a:r>
                <a14:m>
                  <m:oMath xmlns:m="http://schemas.openxmlformats.org/officeDocument/2006/math">
                    <m:r>
                      <a:rPr lang="en-GB" i="1" dirty="0" smtClean="0">
                        <a:effectLst/>
                        <a:latin typeface="Cambria Math" panose="02040503050406030204" pitchFamily="18" charset="0"/>
                      </a:rPr>
                      <m:t>𝐷</m:t>
                    </m:r>
                    <m:r>
                      <a:rPr lang="en-GB" i="1" dirty="0" smtClean="0">
                        <a:effectLst/>
                        <a:latin typeface="Cambria Math" panose="02040503050406030204" pitchFamily="18" charset="0"/>
                      </a:rPr>
                      <m:t> × 1 </m:t>
                    </m:r>
                  </m:oMath>
                </a14:m>
                <a:r>
                  <a:rPr lang="en-GB" dirty="0">
                    <a:effectLst/>
                  </a:rPr>
                  <a:t>input </a:t>
                </a:r>
                <a14:m>
                  <m:oMath xmlns:m="http://schemas.openxmlformats.org/officeDocument/2006/math">
                    <m:r>
                      <a:rPr lang="en-GB" i="1" dirty="0" smtClean="0">
                        <a:effectLst/>
                        <a:latin typeface="Cambria Math" panose="02040503050406030204" pitchFamily="18" charset="0"/>
                      </a:rPr>
                      <m:t>𝑥</m:t>
                    </m:r>
                  </m:oMath>
                </a14:m>
                <a:r>
                  <a:rPr lang="en-GB" dirty="0">
                    <a:effectLst/>
                  </a:rPr>
                  <a:t>, and applies a linear transformation followed by an activation function </a:t>
                </a:r>
                <a14:m>
                  <m:oMath xmlns:m="http://schemas.openxmlformats.org/officeDocument/2006/math">
                    <m:r>
                      <a:rPr lang="en-GB" i="1" dirty="0" smtClean="0">
                        <a:effectLst/>
                        <a:latin typeface="Cambria Math" panose="02040503050406030204" pitchFamily="18" charset="0"/>
                      </a:rPr>
                      <m:t>𝑎</m:t>
                    </m:r>
                    <m:r>
                      <a:rPr lang="en-GB" i="1" dirty="0" smtClean="0">
                        <a:effectLst/>
                        <a:latin typeface="Cambria Math" panose="02040503050406030204" pitchFamily="18" charset="0"/>
                      </a:rPr>
                      <m:t>[•]</m:t>
                    </m:r>
                  </m:oMath>
                </a14:m>
                <a:r>
                  <a:rPr lang="en-GB" dirty="0">
                    <a:effectLst/>
                  </a:rPr>
                  <a:t>:</a:t>
                </a:r>
              </a:p>
              <a:p>
                <a:endParaRPr lang="en-GB" dirty="0"/>
              </a:p>
              <a:p>
                <a:endParaRPr lang="en-GB" dirty="0">
                  <a:effectLst/>
                </a:endParaRPr>
              </a:p>
              <a:p>
                <a:endParaRPr lang="en-GB" dirty="0"/>
              </a:p>
              <a:p>
                <a:endParaRPr lang="en-GB" dirty="0">
                  <a:effectLst/>
                </a:endParaRPr>
              </a:p>
              <a:p>
                <a:r>
                  <a:rPr lang="en-GB" dirty="0"/>
                  <a:t>Where, </a:t>
                </a:r>
                <a14:m>
                  <m:oMath xmlns:m="http://schemas.openxmlformats.org/officeDocument/2006/math">
                    <m:r>
                      <a:rPr lang="el-GR" i="1" dirty="0" smtClean="0">
                        <a:latin typeface="Cambria Math" panose="02040503050406030204" pitchFamily="18" charset="0"/>
                      </a:rPr>
                      <m:t>𝛽</m:t>
                    </m:r>
                  </m:oMath>
                </a14:m>
                <a:r>
                  <a:rPr lang="el-GR" dirty="0"/>
                  <a:t> </a:t>
                </a:r>
                <a:r>
                  <a:rPr lang="en-GB" dirty="0"/>
                  <a:t>contains the biases and </a:t>
                </a:r>
                <a14:m>
                  <m:oMath xmlns:m="http://schemas.openxmlformats.org/officeDocument/2006/math">
                    <m:r>
                      <m:rPr>
                        <m:sty m:val="p"/>
                      </m:rPr>
                      <a:rPr lang="el-GR" i="0" dirty="0" smtClean="0">
                        <a:latin typeface="Cambria Math" panose="02040503050406030204" pitchFamily="18" charset="0"/>
                      </a:rPr>
                      <m:t>Ω</m:t>
                    </m:r>
                  </m:oMath>
                </a14:m>
                <a:r>
                  <a:rPr lang="el-GR" dirty="0"/>
                  <a:t> </a:t>
                </a:r>
                <a:r>
                  <a:rPr lang="en-GB" dirty="0"/>
                  <a:t>contains the weights.</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D7E15C6A-9D2B-FADE-8FEA-7FA475633ED9}"/>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D9C5AA1D-9A15-F40B-498E-94C39E7FEEED}"/>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pic>
        <p:nvPicPr>
          <p:cNvPr id="6" name="Picture 5" descr="Text&#10;&#10;Description automatically generated">
            <a:extLst>
              <a:ext uri="{FF2B5EF4-FFF2-40B4-BE49-F238E27FC236}">
                <a16:creationId xmlns:a16="http://schemas.microsoft.com/office/drawing/2014/main" id="{8CA48513-B9CA-6F70-3FD7-74744338A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170" y="2571881"/>
            <a:ext cx="2438400" cy="792480"/>
          </a:xfrm>
          <a:prstGeom prst="rect">
            <a:avLst/>
          </a:prstGeom>
        </p:spPr>
      </p:pic>
    </p:spTree>
    <p:extLst>
      <p:ext uri="{BB962C8B-B14F-4D97-AF65-F5344CB8AC3E}">
        <p14:creationId xmlns:p14="http://schemas.microsoft.com/office/powerpoint/2010/main" val="160202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8232-CD0F-0765-5493-A9E13C9E9D1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10D3360-7722-0507-4BD0-C342E26D11AD}"/>
              </a:ext>
            </a:extLst>
          </p:cNvPr>
          <p:cNvSpPr>
            <a:spLocks noGrp="1"/>
          </p:cNvSpPr>
          <p:nvPr>
            <p:ph idx="1"/>
          </p:nvPr>
        </p:nvSpPr>
        <p:spPr/>
        <p:txBody>
          <a:bodyPr/>
          <a:lstStyle/>
          <a:p>
            <a:r>
              <a:rPr lang="en-GB" dirty="0"/>
              <a:t>Token: [”I”, “like”, “neuroscience”]</a:t>
            </a:r>
          </a:p>
          <a:p>
            <a:r>
              <a:rPr lang="en-GB" dirty="0"/>
              <a:t>Token embedding:</a:t>
            </a:r>
          </a:p>
          <a:p>
            <a:pPr lvl="1"/>
            <a:r>
              <a:rPr lang="en-GB" dirty="0">
                <a:highlight>
                  <a:srgbClr val="FFFF00"/>
                </a:highlight>
              </a:rPr>
              <a:t>“I”</a:t>
            </a:r>
            <a:r>
              <a:rPr lang="en-GB" dirty="0"/>
              <a:t> </a:t>
            </a:r>
            <a:r>
              <a:rPr lang="en-GB" dirty="0">
                <a:sym typeface="Wingdings" pitchFamily="2" charset="2"/>
              </a:rPr>
              <a:t></a:t>
            </a:r>
            <a:r>
              <a:rPr lang="en-GB" dirty="0"/>
              <a:t> [0.1, 0.2, 0.3]</a:t>
            </a:r>
          </a:p>
          <a:p>
            <a:pPr lvl="1"/>
            <a:r>
              <a:rPr lang="en-GB" dirty="0">
                <a:highlight>
                  <a:srgbClr val="FFFF00"/>
                </a:highlight>
              </a:rPr>
              <a:t>“like” </a:t>
            </a:r>
            <a:r>
              <a:rPr lang="en-GB" dirty="0">
                <a:sym typeface="Wingdings" pitchFamily="2" charset="2"/>
              </a:rPr>
              <a:t></a:t>
            </a:r>
            <a:r>
              <a:rPr lang="en-GB" dirty="0"/>
              <a:t> [0.1, 0.5, 0.6]</a:t>
            </a:r>
          </a:p>
          <a:p>
            <a:pPr lvl="1"/>
            <a:r>
              <a:rPr lang="en-GB" dirty="0">
                <a:highlight>
                  <a:srgbClr val="FFFF00"/>
                </a:highlight>
              </a:rPr>
              <a:t>“neuroscience” </a:t>
            </a:r>
            <a:r>
              <a:rPr lang="en-GB" dirty="0">
                <a:sym typeface="Wingdings" pitchFamily="2" charset="2"/>
              </a:rPr>
              <a:t> [0.7, 0.9, 0.9]</a:t>
            </a:r>
          </a:p>
          <a:p>
            <a:endParaRPr lang="en-GB" dirty="0">
              <a:sym typeface="Wingdings" pitchFamily="2" charset="2"/>
            </a:endParaRPr>
          </a:p>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endParaRPr lang="en-GB" dirty="0"/>
          </a:p>
          <a:p>
            <a:endParaRPr lang="en-GB" dirty="0"/>
          </a:p>
        </p:txBody>
      </p:sp>
      <p:sp>
        <p:nvSpPr>
          <p:cNvPr id="4" name="Slide Number Placeholder 3">
            <a:extLst>
              <a:ext uri="{FF2B5EF4-FFF2-40B4-BE49-F238E27FC236}">
                <a16:creationId xmlns:a16="http://schemas.microsoft.com/office/drawing/2014/main" id="{CA4F5449-2ABA-EA19-2AF8-EF5C6C6B48FD}"/>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Tree>
    <p:extLst>
      <p:ext uri="{BB962C8B-B14F-4D97-AF65-F5344CB8AC3E}">
        <p14:creationId xmlns:p14="http://schemas.microsoft.com/office/powerpoint/2010/main" val="106726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3270-0B25-CE9E-47B4-1B803673F156}"/>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DC1C193A-6EBA-8050-A8FB-D1604DB438F2}"/>
              </a:ext>
            </a:extLst>
          </p:cNvPr>
          <p:cNvSpPr>
            <a:spLocks noGrp="1"/>
          </p:cNvSpPr>
          <p:nvPr>
            <p:ph idx="1"/>
          </p:nvPr>
        </p:nvSpPr>
        <p:spPr/>
        <p:txBody>
          <a:bodyPr/>
          <a:lstStyle/>
          <a:p>
            <a:r>
              <a:rPr lang="en-GB" dirty="0">
                <a:sym typeface="Wingdings" pitchFamily="2" charset="2"/>
              </a:rPr>
              <a:t>Input data:</a:t>
            </a:r>
          </a:p>
          <a:p>
            <a:pPr marL="800067" lvl="2" indent="0">
              <a:buNone/>
            </a:pPr>
            <a:r>
              <a:rPr lang="en-GB" sz="2000" dirty="0">
                <a:solidFill>
                  <a:srgbClr val="7030A0"/>
                </a:solidFill>
                <a:sym typeface="Wingdings" pitchFamily="2" charset="2"/>
              </a:rPr>
              <a:t>0.1, 0.2, 0.3</a:t>
            </a:r>
          </a:p>
          <a:p>
            <a:pPr marL="800067" lvl="2" indent="0">
              <a:buNone/>
            </a:pPr>
            <a:r>
              <a:rPr lang="en-GB" sz="2000" dirty="0">
                <a:solidFill>
                  <a:srgbClr val="7030A0"/>
                </a:solidFill>
                <a:sym typeface="Wingdings" pitchFamily="2" charset="2"/>
              </a:rPr>
              <a:t>0.1, 0.5, 0.6</a:t>
            </a:r>
          </a:p>
          <a:p>
            <a:pPr marL="800067" lvl="2" indent="0">
              <a:buNone/>
            </a:pPr>
            <a:r>
              <a:rPr lang="en-GB" sz="2000" dirty="0">
                <a:solidFill>
                  <a:srgbClr val="7030A0"/>
                </a:solidFill>
                <a:sym typeface="Wingdings" pitchFamily="2" charset="2"/>
              </a:rPr>
              <a:t>0.7, 0.9, 0.9</a:t>
            </a:r>
          </a:p>
          <a:p>
            <a:r>
              <a:rPr lang="en-GB" dirty="0"/>
              <a:t>Positional encoding:</a:t>
            </a:r>
          </a:p>
          <a:p>
            <a:pPr marL="800067" lvl="2" indent="0">
              <a:buNone/>
            </a:pPr>
            <a:r>
              <a:rPr lang="en-GB" dirty="0"/>
              <a:t>Position 1: [</a:t>
            </a:r>
            <a:r>
              <a:rPr lang="en-GB" dirty="0">
                <a:solidFill>
                  <a:srgbClr val="00B050"/>
                </a:solidFill>
              </a:rPr>
              <a:t>0.1, 0.2, 0.3</a:t>
            </a:r>
            <a:r>
              <a:rPr lang="en-GB" dirty="0"/>
              <a:t>]</a:t>
            </a:r>
          </a:p>
          <a:p>
            <a:pPr marL="800067" lvl="2" indent="0">
              <a:buNone/>
            </a:pPr>
            <a:r>
              <a:rPr lang="en-GB" dirty="0"/>
              <a:t>Position 2: [</a:t>
            </a:r>
            <a:r>
              <a:rPr lang="en-GB" dirty="0">
                <a:solidFill>
                  <a:srgbClr val="0070C0"/>
                </a:solidFill>
              </a:rPr>
              <a:t>0.4, 0.5, 0.6</a:t>
            </a:r>
            <a:r>
              <a:rPr lang="en-GB" dirty="0"/>
              <a:t>]</a:t>
            </a:r>
          </a:p>
          <a:p>
            <a:pPr marL="800067" lvl="2" indent="0">
              <a:buNone/>
            </a:pPr>
            <a:r>
              <a:rPr lang="en-GB" dirty="0"/>
              <a:t>Position 3: [</a:t>
            </a:r>
            <a:r>
              <a:rPr lang="en-GB" dirty="0">
                <a:solidFill>
                  <a:srgbClr val="FF0000"/>
                </a:solidFill>
              </a:rPr>
              <a:t>0.7, 0.8, 0.9</a:t>
            </a:r>
            <a:r>
              <a:rPr lang="en-GB" dirty="0"/>
              <a:t>]</a:t>
            </a:r>
          </a:p>
          <a:p>
            <a:pPr marL="0" indent="0">
              <a:buNone/>
            </a:pPr>
            <a:endParaRPr lang="en-GB" dirty="0"/>
          </a:p>
        </p:txBody>
      </p:sp>
      <p:sp>
        <p:nvSpPr>
          <p:cNvPr id="4" name="Slide Number Placeholder 3">
            <a:extLst>
              <a:ext uri="{FF2B5EF4-FFF2-40B4-BE49-F238E27FC236}">
                <a16:creationId xmlns:a16="http://schemas.microsoft.com/office/drawing/2014/main" id="{710C9477-2ADB-B15F-944B-442E790BE93C}"/>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64A2647A-5945-B92F-70CD-537A4E9635B2}"/>
              </a:ext>
            </a:extLst>
          </p:cNvPr>
          <p:cNvSpPr txBox="1"/>
          <p:nvPr/>
        </p:nvSpPr>
        <p:spPr>
          <a:xfrm>
            <a:off x="7104112" y="2114099"/>
            <a:ext cx="5472608" cy="1200329"/>
          </a:xfrm>
          <a:prstGeom prst="rect">
            <a:avLst/>
          </a:prstGeom>
          <a:noFill/>
        </p:spPr>
        <p:txBody>
          <a:bodyPr wrap="square" rtlCol="0">
            <a:spAutoFit/>
          </a:bodyPr>
          <a:lstStyle/>
          <a:p>
            <a:pPr marL="800067" lvl="2" indent="0">
              <a:buNone/>
            </a:pPr>
            <a:r>
              <a:rPr lang="en-GB" sz="1800" dirty="0">
                <a:solidFill>
                  <a:srgbClr val="7030A0"/>
                </a:solidFill>
                <a:sym typeface="Wingdings" pitchFamily="2" charset="2"/>
              </a:rPr>
              <a:t>(0.1+</a:t>
            </a:r>
            <a:r>
              <a:rPr lang="en-GB" sz="1800" dirty="0">
                <a:solidFill>
                  <a:srgbClr val="00B050"/>
                </a:solidFill>
                <a:sym typeface="Wingdings" pitchFamily="2" charset="2"/>
              </a:rPr>
              <a:t>01</a:t>
            </a:r>
            <a:r>
              <a:rPr lang="en-GB" sz="1800" dirty="0">
                <a:solidFill>
                  <a:srgbClr val="7030A0"/>
                </a:solidFill>
                <a:sym typeface="Wingdings" pitchFamily="2" charset="2"/>
              </a:rPr>
              <a:t>), (0.2+</a:t>
            </a:r>
            <a:r>
              <a:rPr lang="en-GB" sz="1800" dirty="0">
                <a:solidFill>
                  <a:srgbClr val="00B050"/>
                </a:solidFill>
                <a:sym typeface="Wingdings" pitchFamily="2" charset="2"/>
              </a:rPr>
              <a:t>0.2</a:t>
            </a:r>
            <a:r>
              <a:rPr lang="en-GB" sz="1800" dirty="0">
                <a:solidFill>
                  <a:srgbClr val="7030A0"/>
                </a:solidFill>
                <a:sym typeface="Wingdings" pitchFamily="2" charset="2"/>
              </a:rPr>
              <a:t>), (0.3+</a:t>
            </a:r>
            <a:r>
              <a:rPr lang="en-GB" sz="1800" dirty="0">
                <a:solidFill>
                  <a:srgbClr val="00B050"/>
                </a:solidFill>
                <a:sym typeface="Wingdings" pitchFamily="2" charset="2"/>
              </a:rPr>
              <a:t>0.3</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(0.1+</a:t>
            </a:r>
            <a:r>
              <a:rPr lang="en-GB" sz="1800" dirty="0">
                <a:solidFill>
                  <a:srgbClr val="0070C0"/>
                </a:solidFill>
                <a:sym typeface="Wingdings" pitchFamily="2" charset="2"/>
              </a:rPr>
              <a:t>0.4</a:t>
            </a:r>
            <a:r>
              <a:rPr lang="en-GB" sz="1800" dirty="0">
                <a:solidFill>
                  <a:srgbClr val="7030A0"/>
                </a:solidFill>
                <a:sym typeface="Wingdings" pitchFamily="2" charset="2"/>
              </a:rPr>
              <a:t>), (0.5+</a:t>
            </a:r>
            <a:r>
              <a:rPr lang="en-GB" sz="1800" dirty="0">
                <a:solidFill>
                  <a:srgbClr val="0070C0"/>
                </a:solidFill>
                <a:sym typeface="Wingdings" pitchFamily="2" charset="2"/>
              </a:rPr>
              <a:t>05</a:t>
            </a:r>
            <a:r>
              <a:rPr lang="en-GB" sz="1800" dirty="0">
                <a:solidFill>
                  <a:srgbClr val="7030A0"/>
                </a:solidFill>
                <a:sym typeface="Wingdings" pitchFamily="2" charset="2"/>
              </a:rPr>
              <a:t>), (0.6+</a:t>
            </a:r>
            <a:r>
              <a:rPr lang="en-GB" sz="1800" dirty="0">
                <a:solidFill>
                  <a:srgbClr val="0070C0"/>
                </a:solidFill>
                <a:sym typeface="Wingdings" pitchFamily="2" charset="2"/>
              </a:rPr>
              <a:t>0.6</a:t>
            </a:r>
            <a:r>
              <a:rPr lang="en-GB" sz="1800" dirty="0">
                <a:solidFill>
                  <a:srgbClr val="7030A0"/>
                </a:solidFill>
                <a:sym typeface="Wingdings" pitchFamily="2" charset="2"/>
              </a:rPr>
              <a:t>)</a:t>
            </a:r>
          </a:p>
          <a:p>
            <a:pPr marL="800067" lvl="2" indent="0">
              <a:buNone/>
            </a:pPr>
            <a:r>
              <a:rPr lang="en-GB" sz="1800" dirty="0">
                <a:solidFill>
                  <a:srgbClr val="7030A0"/>
                </a:solidFill>
                <a:sym typeface="Wingdings" pitchFamily="2" charset="2"/>
              </a:rPr>
              <a:t>(0.7+</a:t>
            </a:r>
            <a:r>
              <a:rPr lang="en-GB" sz="1800" dirty="0">
                <a:solidFill>
                  <a:srgbClr val="FF0000"/>
                </a:solidFill>
                <a:sym typeface="Wingdings" pitchFamily="2" charset="2"/>
              </a:rPr>
              <a:t>0.7</a:t>
            </a:r>
            <a:r>
              <a:rPr lang="en-GB" sz="1800" dirty="0">
                <a:solidFill>
                  <a:srgbClr val="7030A0"/>
                </a:solidFill>
                <a:sym typeface="Wingdings" pitchFamily="2" charset="2"/>
              </a:rPr>
              <a:t>), (0.9+</a:t>
            </a:r>
            <a:r>
              <a:rPr lang="en-GB" sz="1800" dirty="0">
                <a:solidFill>
                  <a:srgbClr val="FF0000"/>
                </a:solidFill>
                <a:sym typeface="Wingdings" pitchFamily="2" charset="2"/>
              </a:rPr>
              <a:t>0.8</a:t>
            </a:r>
            <a:r>
              <a:rPr lang="en-GB" sz="1800" dirty="0">
                <a:solidFill>
                  <a:srgbClr val="7030A0"/>
                </a:solidFill>
                <a:sym typeface="Wingdings" pitchFamily="2" charset="2"/>
              </a:rPr>
              <a:t>), (0.9+</a:t>
            </a:r>
            <a:r>
              <a:rPr lang="en-GB" sz="1800" dirty="0">
                <a:solidFill>
                  <a:srgbClr val="FF0000"/>
                </a:solidFill>
                <a:sym typeface="Wingdings" pitchFamily="2" charset="2"/>
              </a:rPr>
              <a:t>0.9</a:t>
            </a:r>
            <a:r>
              <a:rPr lang="en-GB" sz="1800" dirty="0">
                <a:solidFill>
                  <a:srgbClr val="7030A0"/>
                </a:solidFill>
                <a:sym typeface="Wingdings" pitchFamily="2" charset="2"/>
              </a:rPr>
              <a:t>)</a:t>
            </a:r>
          </a:p>
          <a:p>
            <a:endParaRPr lang="en-GB" dirty="0"/>
          </a:p>
        </p:txBody>
      </p:sp>
      <p:sp>
        <p:nvSpPr>
          <p:cNvPr id="6" name="Left Bracket 5">
            <a:extLst>
              <a:ext uri="{FF2B5EF4-FFF2-40B4-BE49-F238E27FC236}">
                <a16:creationId xmlns:a16="http://schemas.microsoft.com/office/drawing/2014/main" id="{25AAB9FA-86CC-3921-6723-D5CAADB52614}"/>
              </a:ext>
            </a:extLst>
          </p:cNvPr>
          <p:cNvSpPr/>
          <p:nvPr/>
        </p:nvSpPr>
        <p:spPr>
          <a:xfrm>
            <a:off x="7824192" y="204174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8504EC4-84C2-B0D9-BBAD-22CB64443F15}"/>
              </a:ext>
            </a:extLst>
          </p:cNvPr>
          <p:cNvSpPr/>
          <p:nvPr/>
        </p:nvSpPr>
        <p:spPr>
          <a:xfrm rot="10800000">
            <a:off x="11064552" y="207148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ket 7">
            <a:extLst>
              <a:ext uri="{FF2B5EF4-FFF2-40B4-BE49-F238E27FC236}">
                <a16:creationId xmlns:a16="http://schemas.microsoft.com/office/drawing/2014/main" id="{D0ED875E-ED7B-CB4A-E3F3-89E464BD7B2B}"/>
              </a:ext>
            </a:extLst>
          </p:cNvPr>
          <p:cNvSpPr/>
          <p:nvPr/>
        </p:nvSpPr>
        <p:spPr>
          <a:xfrm>
            <a:off x="1271464" y="187438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Left Bracket 8">
            <a:extLst>
              <a:ext uri="{FF2B5EF4-FFF2-40B4-BE49-F238E27FC236}">
                <a16:creationId xmlns:a16="http://schemas.microsoft.com/office/drawing/2014/main" id="{B9944FA5-4298-1526-E5EE-380A3387AC22}"/>
              </a:ext>
            </a:extLst>
          </p:cNvPr>
          <p:cNvSpPr/>
          <p:nvPr/>
        </p:nvSpPr>
        <p:spPr>
          <a:xfrm rot="10800000">
            <a:off x="2855640" y="184465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3B405557-BCE9-11EF-712B-A5AFE5BF13E6}"/>
              </a:ext>
            </a:extLst>
          </p:cNvPr>
          <p:cNvSpPr txBox="1"/>
          <p:nvPr/>
        </p:nvSpPr>
        <p:spPr>
          <a:xfrm>
            <a:off x="5879976" y="1367995"/>
            <a:ext cx="2061783" cy="400110"/>
          </a:xfrm>
          <a:prstGeom prst="rect">
            <a:avLst/>
          </a:prstGeom>
          <a:noFill/>
        </p:spPr>
        <p:txBody>
          <a:bodyPr wrap="none" rtlCol="0">
            <a:spAutoFit/>
          </a:bodyPr>
          <a:lstStyle/>
          <a:p>
            <a:r>
              <a:rPr lang="en-GB" sz="2000" dirty="0">
                <a:latin typeface="Gill Sans MT" panose="020B0502020104020203" pitchFamily="34" charset="77"/>
              </a:rPr>
              <a:t>Final Input matrix:</a:t>
            </a:r>
          </a:p>
        </p:txBody>
      </p:sp>
      <p:sp>
        <p:nvSpPr>
          <p:cNvPr id="12" name="TextBox 11">
            <a:extLst>
              <a:ext uri="{FF2B5EF4-FFF2-40B4-BE49-F238E27FC236}">
                <a16:creationId xmlns:a16="http://schemas.microsoft.com/office/drawing/2014/main" id="{D05ECD10-FC44-B859-671B-6509CF8BF70C}"/>
              </a:ext>
            </a:extLst>
          </p:cNvPr>
          <p:cNvSpPr txBox="1"/>
          <p:nvPr/>
        </p:nvSpPr>
        <p:spPr>
          <a:xfrm>
            <a:off x="7104112" y="408123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3" name="Left Bracket 12">
            <a:extLst>
              <a:ext uri="{FF2B5EF4-FFF2-40B4-BE49-F238E27FC236}">
                <a16:creationId xmlns:a16="http://schemas.microsoft.com/office/drawing/2014/main" id="{7F47DEC5-CBDF-411A-FC99-000F9934D7C3}"/>
              </a:ext>
            </a:extLst>
          </p:cNvPr>
          <p:cNvSpPr/>
          <p:nvPr/>
        </p:nvSpPr>
        <p:spPr>
          <a:xfrm>
            <a:off x="7824192"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Left Bracket 13">
            <a:extLst>
              <a:ext uri="{FF2B5EF4-FFF2-40B4-BE49-F238E27FC236}">
                <a16:creationId xmlns:a16="http://schemas.microsoft.com/office/drawing/2014/main" id="{2AAB464E-838D-CB79-AEBE-6AD790BA398F}"/>
              </a:ext>
            </a:extLst>
          </p:cNvPr>
          <p:cNvSpPr/>
          <p:nvPr/>
        </p:nvSpPr>
        <p:spPr>
          <a:xfrm rot="10800000">
            <a:off x="9372364" y="397669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70938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3CCF-6729-5284-40DA-E2CA154EBC22}"/>
              </a:ext>
            </a:extLst>
          </p:cNvPr>
          <p:cNvSpPr>
            <a:spLocks noGrp="1"/>
          </p:cNvSpPr>
          <p:nvPr>
            <p:ph type="title"/>
          </p:nvPr>
        </p:nvSpPr>
        <p:spPr/>
        <p:txBody>
          <a:bodyPr/>
          <a:lstStyle/>
          <a:p>
            <a:r>
              <a:rPr lang="en-GB" dirty="0"/>
              <a:t>Transformers**</a:t>
            </a:r>
          </a:p>
        </p:txBody>
      </p:sp>
      <p:sp>
        <p:nvSpPr>
          <p:cNvPr id="3" name="Content Placeholder 2">
            <a:extLst>
              <a:ext uri="{FF2B5EF4-FFF2-40B4-BE49-F238E27FC236}">
                <a16:creationId xmlns:a16="http://schemas.microsoft.com/office/drawing/2014/main" id="{82596C9B-1E69-CEBA-E534-F1541328D0D9}"/>
              </a:ext>
            </a:extLst>
          </p:cNvPr>
          <p:cNvSpPr>
            <a:spLocks noGrp="1"/>
          </p:cNvSpPr>
          <p:nvPr>
            <p:ph idx="1"/>
          </p:nvPr>
        </p:nvSpPr>
        <p:spPr/>
        <p:txBody>
          <a:bodyPr/>
          <a:lstStyle/>
          <a:p>
            <a:r>
              <a:rPr lang="en-GB" dirty="0"/>
              <a:t>Query matrix (weights)</a:t>
            </a:r>
          </a:p>
          <a:p>
            <a:r>
              <a:rPr lang="en-GB" dirty="0"/>
              <a:t>Key matrix (weights)</a:t>
            </a:r>
          </a:p>
          <a:p>
            <a:r>
              <a:rPr lang="en-GB" dirty="0"/>
              <a:t>Value (weights)</a:t>
            </a:r>
          </a:p>
        </p:txBody>
      </p:sp>
      <p:sp>
        <p:nvSpPr>
          <p:cNvPr id="4" name="Slide Number Placeholder 3">
            <a:extLst>
              <a:ext uri="{FF2B5EF4-FFF2-40B4-BE49-F238E27FC236}">
                <a16:creationId xmlns:a16="http://schemas.microsoft.com/office/drawing/2014/main" id="{35129337-FC22-FBF9-C0A5-7F8A360336DB}"/>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359CF971-E69F-71E2-6098-425ACDF72B00}"/>
              </a:ext>
            </a:extLst>
          </p:cNvPr>
          <p:cNvSpPr txBox="1"/>
          <p:nvPr/>
        </p:nvSpPr>
        <p:spPr>
          <a:xfrm>
            <a:off x="8400256" y="1260476"/>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9475E01D-FD8F-C6A7-9D1C-CAD0413F4826}"/>
              </a:ext>
            </a:extLst>
          </p:cNvPr>
          <p:cNvSpPr/>
          <p:nvPr/>
        </p:nvSpPr>
        <p:spPr>
          <a:xfrm>
            <a:off x="9120336"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Left Bracket 6">
            <a:extLst>
              <a:ext uri="{FF2B5EF4-FFF2-40B4-BE49-F238E27FC236}">
                <a16:creationId xmlns:a16="http://schemas.microsoft.com/office/drawing/2014/main" id="{C3EA6E95-1C5F-5717-AB34-66E95AC9BEE8}"/>
              </a:ext>
            </a:extLst>
          </p:cNvPr>
          <p:cNvSpPr/>
          <p:nvPr/>
        </p:nvSpPr>
        <p:spPr>
          <a:xfrm rot="10800000">
            <a:off x="10668508" y="1155931"/>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257ED2B2-0306-25EC-9DD5-D3773565CFC9}"/>
              </a:ext>
            </a:extLst>
          </p:cNvPr>
          <p:cNvSpPr txBox="1"/>
          <p:nvPr/>
        </p:nvSpPr>
        <p:spPr>
          <a:xfrm>
            <a:off x="47328"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9" name="Left Bracket 8">
            <a:extLst>
              <a:ext uri="{FF2B5EF4-FFF2-40B4-BE49-F238E27FC236}">
                <a16:creationId xmlns:a16="http://schemas.microsoft.com/office/drawing/2014/main" id="{B5831861-4B2F-CAFE-B87D-7D059EB0441D}"/>
              </a:ext>
            </a:extLst>
          </p:cNvPr>
          <p:cNvSpPr/>
          <p:nvPr/>
        </p:nvSpPr>
        <p:spPr>
          <a:xfrm>
            <a:off x="1085152"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Left Bracket 9">
            <a:extLst>
              <a:ext uri="{FF2B5EF4-FFF2-40B4-BE49-F238E27FC236}">
                <a16:creationId xmlns:a16="http://schemas.microsoft.com/office/drawing/2014/main" id="{A7285196-9FC2-DFAA-D7B8-60A40B6F335B}"/>
              </a:ext>
            </a:extLst>
          </p:cNvPr>
          <p:cNvSpPr/>
          <p:nvPr/>
        </p:nvSpPr>
        <p:spPr>
          <a:xfrm rot="10800000">
            <a:off x="2059365"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F9841D06-6E35-893D-1CF2-D4166658FBD7}"/>
              </a:ext>
            </a:extLst>
          </p:cNvPr>
          <p:cNvSpPr txBox="1"/>
          <p:nvPr/>
        </p:nvSpPr>
        <p:spPr>
          <a:xfrm>
            <a:off x="1343472"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0</a:t>
            </a:r>
          </a:p>
          <a:p>
            <a:pPr marL="800067" lvl="2" indent="0" algn="ctr">
              <a:buNone/>
            </a:pPr>
            <a:r>
              <a:rPr lang="en-GB" sz="1800" dirty="0">
                <a:solidFill>
                  <a:srgbClr val="7030A0"/>
                </a:solidFill>
                <a:sym typeface="Wingdings" pitchFamily="2" charset="2"/>
              </a:rPr>
              <a:t>0, 0, 1</a:t>
            </a:r>
          </a:p>
          <a:p>
            <a:pPr algn="ctr"/>
            <a:endParaRPr lang="en-GB" dirty="0"/>
          </a:p>
        </p:txBody>
      </p:sp>
      <p:sp>
        <p:nvSpPr>
          <p:cNvPr id="18" name="Left Bracket 17">
            <a:extLst>
              <a:ext uri="{FF2B5EF4-FFF2-40B4-BE49-F238E27FC236}">
                <a16:creationId xmlns:a16="http://schemas.microsoft.com/office/drawing/2014/main" id="{775C916C-7F8A-5603-5947-33D296909A1B}"/>
              </a:ext>
            </a:extLst>
          </p:cNvPr>
          <p:cNvSpPr/>
          <p:nvPr/>
        </p:nvSpPr>
        <p:spPr>
          <a:xfrm>
            <a:off x="2381296"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Left Bracket 18">
            <a:extLst>
              <a:ext uri="{FF2B5EF4-FFF2-40B4-BE49-F238E27FC236}">
                <a16:creationId xmlns:a16="http://schemas.microsoft.com/office/drawing/2014/main" id="{4C47DC71-BFEB-BC10-9934-D522FC1B3912}"/>
              </a:ext>
            </a:extLst>
          </p:cNvPr>
          <p:cNvSpPr/>
          <p:nvPr/>
        </p:nvSpPr>
        <p:spPr>
          <a:xfrm rot="10800000">
            <a:off x="3355509"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7516ED3B-E57E-6297-1937-DDFEC7A5346A}"/>
              </a:ext>
            </a:extLst>
          </p:cNvPr>
          <p:cNvSpPr txBox="1"/>
          <p:nvPr/>
        </p:nvSpPr>
        <p:spPr>
          <a:xfrm>
            <a:off x="2755886" y="441737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1, 0, 0</a:t>
            </a:r>
          </a:p>
          <a:p>
            <a:pPr marL="800067" lvl="2" indent="0" algn="ctr">
              <a:buNone/>
            </a:pPr>
            <a:r>
              <a:rPr lang="en-GB" dirty="0">
                <a:solidFill>
                  <a:srgbClr val="7030A0"/>
                </a:solidFill>
                <a:sym typeface="Wingdings" pitchFamily="2" charset="2"/>
              </a:rPr>
              <a:t>0</a:t>
            </a:r>
            <a:r>
              <a:rPr lang="en-GB" sz="1800" dirty="0">
                <a:solidFill>
                  <a:srgbClr val="7030A0"/>
                </a:solidFill>
                <a:sym typeface="Wingdings" pitchFamily="2" charset="2"/>
              </a:rPr>
              <a:t>, 1, 1</a:t>
            </a:r>
          </a:p>
          <a:p>
            <a:pPr marL="800067" lvl="2" indent="0" algn="ctr">
              <a:buNone/>
            </a:pPr>
            <a:r>
              <a:rPr lang="en-GB" sz="1800" dirty="0">
                <a:solidFill>
                  <a:srgbClr val="7030A0"/>
                </a:solidFill>
                <a:sym typeface="Wingdings" pitchFamily="2" charset="2"/>
              </a:rPr>
              <a:t>0, 0, 0</a:t>
            </a:r>
          </a:p>
          <a:p>
            <a:pPr algn="ctr"/>
            <a:endParaRPr lang="en-GB" dirty="0"/>
          </a:p>
        </p:txBody>
      </p:sp>
      <p:sp>
        <p:nvSpPr>
          <p:cNvPr id="21" name="Left Bracket 20">
            <a:extLst>
              <a:ext uri="{FF2B5EF4-FFF2-40B4-BE49-F238E27FC236}">
                <a16:creationId xmlns:a16="http://schemas.microsoft.com/office/drawing/2014/main" id="{1014388D-2E3A-AE72-0A56-E81A4B578D97}"/>
              </a:ext>
            </a:extLst>
          </p:cNvPr>
          <p:cNvSpPr/>
          <p:nvPr/>
        </p:nvSpPr>
        <p:spPr>
          <a:xfrm>
            <a:off x="3793710"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Left Bracket 21">
            <a:extLst>
              <a:ext uri="{FF2B5EF4-FFF2-40B4-BE49-F238E27FC236}">
                <a16:creationId xmlns:a16="http://schemas.microsoft.com/office/drawing/2014/main" id="{24339D96-39D2-0D67-6725-E9809F41164A}"/>
              </a:ext>
            </a:extLst>
          </p:cNvPr>
          <p:cNvSpPr/>
          <p:nvPr/>
        </p:nvSpPr>
        <p:spPr>
          <a:xfrm rot="10800000">
            <a:off x="4767923" y="4391164"/>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773440B0-C11E-2622-8438-2E6CF2F6FB45}"/>
              </a:ext>
            </a:extLst>
          </p:cNvPr>
          <p:cNvSpPr txBox="1"/>
          <p:nvPr/>
        </p:nvSpPr>
        <p:spPr>
          <a:xfrm>
            <a:off x="6964909" y="1700808"/>
            <a:ext cx="1871025" cy="369332"/>
          </a:xfrm>
          <a:prstGeom prst="rect">
            <a:avLst/>
          </a:prstGeom>
          <a:noFill/>
        </p:spPr>
        <p:txBody>
          <a:bodyPr wrap="none" rtlCol="0">
            <a:spAutoFit/>
          </a:bodyPr>
          <a:lstStyle/>
          <a:p>
            <a:r>
              <a:rPr lang="en-GB" dirty="0"/>
              <a:t>X= Input matrix: </a:t>
            </a:r>
          </a:p>
        </p:txBody>
      </p:sp>
      <p:sp>
        <p:nvSpPr>
          <p:cNvPr id="24" name="TextBox 23">
            <a:extLst>
              <a:ext uri="{FF2B5EF4-FFF2-40B4-BE49-F238E27FC236}">
                <a16:creationId xmlns:a16="http://schemas.microsoft.com/office/drawing/2014/main" id="{BFA37E96-FD0B-859E-302D-0D27392406C0}"/>
              </a:ext>
            </a:extLst>
          </p:cNvPr>
          <p:cNvSpPr txBox="1"/>
          <p:nvPr/>
        </p:nvSpPr>
        <p:spPr>
          <a:xfrm>
            <a:off x="1411318" y="3833197"/>
            <a:ext cx="364202" cy="369332"/>
          </a:xfrm>
          <a:prstGeom prst="rect">
            <a:avLst/>
          </a:prstGeom>
          <a:noFill/>
        </p:spPr>
        <p:txBody>
          <a:bodyPr wrap="none" rtlCol="0">
            <a:spAutoFit/>
          </a:bodyPr>
          <a:lstStyle/>
          <a:p>
            <a:r>
              <a:rPr lang="en-GB" dirty="0"/>
              <a:t>Q</a:t>
            </a:r>
          </a:p>
        </p:txBody>
      </p:sp>
      <p:sp>
        <p:nvSpPr>
          <p:cNvPr id="25" name="TextBox 24">
            <a:extLst>
              <a:ext uri="{FF2B5EF4-FFF2-40B4-BE49-F238E27FC236}">
                <a16:creationId xmlns:a16="http://schemas.microsoft.com/office/drawing/2014/main" id="{095D8324-3575-8EBD-7A72-8023F4E31147}"/>
              </a:ext>
            </a:extLst>
          </p:cNvPr>
          <p:cNvSpPr txBox="1"/>
          <p:nvPr/>
        </p:nvSpPr>
        <p:spPr>
          <a:xfrm>
            <a:off x="2720046" y="3851756"/>
            <a:ext cx="338554" cy="369332"/>
          </a:xfrm>
          <a:prstGeom prst="rect">
            <a:avLst/>
          </a:prstGeom>
          <a:noFill/>
        </p:spPr>
        <p:txBody>
          <a:bodyPr wrap="none" rtlCol="0">
            <a:spAutoFit/>
          </a:bodyPr>
          <a:lstStyle/>
          <a:p>
            <a:r>
              <a:rPr lang="en-GB" dirty="0"/>
              <a:t>K</a:t>
            </a:r>
          </a:p>
        </p:txBody>
      </p:sp>
      <p:sp>
        <p:nvSpPr>
          <p:cNvPr id="26" name="TextBox 25">
            <a:extLst>
              <a:ext uri="{FF2B5EF4-FFF2-40B4-BE49-F238E27FC236}">
                <a16:creationId xmlns:a16="http://schemas.microsoft.com/office/drawing/2014/main" id="{4406A70D-8859-55C6-178F-0C7AEA6E9FAF}"/>
              </a:ext>
            </a:extLst>
          </p:cNvPr>
          <p:cNvSpPr txBox="1"/>
          <p:nvPr/>
        </p:nvSpPr>
        <p:spPr>
          <a:xfrm>
            <a:off x="4115037" y="3866970"/>
            <a:ext cx="338554" cy="369332"/>
          </a:xfrm>
          <a:prstGeom prst="rect">
            <a:avLst/>
          </a:prstGeom>
          <a:noFill/>
        </p:spPr>
        <p:txBody>
          <a:bodyPr wrap="none" rtlCol="0">
            <a:spAutoFit/>
          </a:bodyPr>
          <a:lstStyle/>
          <a:p>
            <a:r>
              <a:rPr lang="en-GB" dirty="0"/>
              <a:t>V</a:t>
            </a:r>
          </a:p>
        </p:txBody>
      </p:sp>
      <p:sp>
        <p:nvSpPr>
          <p:cNvPr id="27" name="TextBox 26">
            <a:extLst>
              <a:ext uri="{FF2B5EF4-FFF2-40B4-BE49-F238E27FC236}">
                <a16:creationId xmlns:a16="http://schemas.microsoft.com/office/drawing/2014/main" id="{D8F4170A-E4D4-7236-E167-59DB510409A6}"/>
              </a:ext>
            </a:extLst>
          </p:cNvPr>
          <p:cNvSpPr txBox="1"/>
          <p:nvPr/>
        </p:nvSpPr>
        <p:spPr>
          <a:xfrm>
            <a:off x="7248128" y="300418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28" name="Left Bracket 27">
            <a:extLst>
              <a:ext uri="{FF2B5EF4-FFF2-40B4-BE49-F238E27FC236}">
                <a16:creationId xmlns:a16="http://schemas.microsoft.com/office/drawing/2014/main" id="{EC37E9EB-7045-D00B-D5D6-54FD353E8249}"/>
              </a:ext>
            </a:extLst>
          </p:cNvPr>
          <p:cNvSpPr/>
          <p:nvPr/>
        </p:nvSpPr>
        <p:spPr>
          <a:xfrm>
            <a:off x="7968208"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Left Bracket 28">
            <a:extLst>
              <a:ext uri="{FF2B5EF4-FFF2-40B4-BE49-F238E27FC236}">
                <a16:creationId xmlns:a16="http://schemas.microsoft.com/office/drawing/2014/main" id="{934C750C-58F3-4590-CF9A-4652F8FC0B93}"/>
              </a:ext>
            </a:extLst>
          </p:cNvPr>
          <p:cNvSpPr/>
          <p:nvPr/>
        </p:nvSpPr>
        <p:spPr>
          <a:xfrm rot="10800000">
            <a:off x="9516380" y="289964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TextBox 29">
            <a:extLst>
              <a:ext uri="{FF2B5EF4-FFF2-40B4-BE49-F238E27FC236}">
                <a16:creationId xmlns:a16="http://schemas.microsoft.com/office/drawing/2014/main" id="{37323D22-3AAF-0D92-FE05-F8EC8C54D944}"/>
              </a:ext>
            </a:extLst>
          </p:cNvPr>
          <p:cNvSpPr txBox="1"/>
          <p:nvPr/>
        </p:nvSpPr>
        <p:spPr>
          <a:xfrm>
            <a:off x="6585488" y="3383519"/>
            <a:ext cx="1101584" cy="369332"/>
          </a:xfrm>
          <a:prstGeom prst="rect">
            <a:avLst/>
          </a:prstGeom>
          <a:noFill/>
        </p:spPr>
        <p:txBody>
          <a:bodyPr wrap="none" rtlCol="0">
            <a:spAutoFit/>
          </a:bodyPr>
          <a:lstStyle/>
          <a:p>
            <a:r>
              <a:rPr lang="en-GB" dirty="0"/>
              <a:t> X . Q =  </a:t>
            </a:r>
          </a:p>
        </p:txBody>
      </p:sp>
      <p:sp>
        <p:nvSpPr>
          <p:cNvPr id="31" name="TextBox 30">
            <a:extLst>
              <a:ext uri="{FF2B5EF4-FFF2-40B4-BE49-F238E27FC236}">
                <a16:creationId xmlns:a16="http://schemas.microsoft.com/office/drawing/2014/main" id="{F0E3E806-9EC8-9B4A-8C70-C34AB2FEEDFA}"/>
              </a:ext>
            </a:extLst>
          </p:cNvPr>
          <p:cNvSpPr txBox="1"/>
          <p:nvPr/>
        </p:nvSpPr>
        <p:spPr>
          <a:xfrm>
            <a:off x="7248128" y="4332250"/>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2" name="Left Bracket 31">
            <a:extLst>
              <a:ext uri="{FF2B5EF4-FFF2-40B4-BE49-F238E27FC236}">
                <a16:creationId xmlns:a16="http://schemas.microsoft.com/office/drawing/2014/main" id="{13D41D41-E608-8837-DB23-90D61C713CAC}"/>
              </a:ext>
            </a:extLst>
          </p:cNvPr>
          <p:cNvSpPr/>
          <p:nvPr/>
        </p:nvSpPr>
        <p:spPr>
          <a:xfrm>
            <a:off x="7968208"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Left Bracket 32">
            <a:extLst>
              <a:ext uri="{FF2B5EF4-FFF2-40B4-BE49-F238E27FC236}">
                <a16:creationId xmlns:a16="http://schemas.microsoft.com/office/drawing/2014/main" id="{90633B0D-1629-3536-108D-E074D458F640}"/>
              </a:ext>
            </a:extLst>
          </p:cNvPr>
          <p:cNvSpPr/>
          <p:nvPr/>
        </p:nvSpPr>
        <p:spPr>
          <a:xfrm rot="10800000">
            <a:off x="9516380" y="4227705"/>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AD5C20BC-B3FF-A385-DB20-247EA2F622CB}"/>
              </a:ext>
            </a:extLst>
          </p:cNvPr>
          <p:cNvSpPr txBox="1"/>
          <p:nvPr/>
        </p:nvSpPr>
        <p:spPr>
          <a:xfrm>
            <a:off x="6585488" y="4711582"/>
            <a:ext cx="1101584" cy="369332"/>
          </a:xfrm>
          <a:prstGeom prst="rect">
            <a:avLst/>
          </a:prstGeom>
          <a:noFill/>
        </p:spPr>
        <p:txBody>
          <a:bodyPr wrap="none" rtlCol="0">
            <a:spAutoFit/>
          </a:bodyPr>
          <a:lstStyle/>
          <a:p>
            <a:r>
              <a:rPr lang="en-GB" dirty="0"/>
              <a:t> X . K =  </a:t>
            </a:r>
          </a:p>
        </p:txBody>
      </p:sp>
      <p:sp>
        <p:nvSpPr>
          <p:cNvPr id="35" name="TextBox 34">
            <a:extLst>
              <a:ext uri="{FF2B5EF4-FFF2-40B4-BE49-F238E27FC236}">
                <a16:creationId xmlns:a16="http://schemas.microsoft.com/office/drawing/2014/main" id="{CDB9C5A5-FB5D-2F67-4998-C707D4AB22C9}"/>
              </a:ext>
            </a:extLst>
          </p:cNvPr>
          <p:cNvSpPr txBox="1"/>
          <p:nvPr/>
        </p:nvSpPr>
        <p:spPr>
          <a:xfrm>
            <a:off x="7284132" y="5683437"/>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36" name="Left Bracket 35">
            <a:extLst>
              <a:ext uri="{FF2B5EF4-FFF2-40B4-BE49-F238E27FC236}">
                <a16:creationId xmlns:a16="http://schemas.microsoft.com/office/drawing/2014/main" id="{CA5C115A-BE7C-9C52-7C7F-7E0F38CE9EEE}"/>
              </a:ext>
            </a:extLst>
          </p:cNvPr>
          <p:cNvSpPr/>
          <p:nvPr/>
        </p:nvSpPr>
        <p:spPr>
          <a:xfrm>
            <a:off x="8004212"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Left Bracket 36">
            <a:extLst>
              <a:ext uri="{FF2B5EF4-FFF2-40B4-BE49-F238E27FC236}">
                <a16:creationId xmlns:a16="http://schemas.microsoft.com/office/drawing/2014/main" id="{215919E5-1040-3A13-15B3-86DEB7B55FEF}"/>
              </a:ext>
            </a:extLst>
          </p:cNvPr>
          <p:cNvSpPr/>
          <p:nvPr/>
        </p:nvSpPr>
        <p:spPr>
          <a:xfrm rot="10800000">
            <a:off x="9552384" y="5578892"/>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TextBox 37">
            <a:extLst>
              <a:ext uri="{FF2B5EF4-FFF2-40B4-BE49-F238E27FC236}">
                <a16:creationId xmlns:a16="http://schemas.microsoft.com/office/drawing/2014/main" id="{DD04F1FA-9023-0F06-78D6-062EE4B2517E}"/>
              </a:ext>
            </a:extLst>
          </p:cNvPr>
          <p:cNvSpPr txBox="1"/>
          <p:nvPr/>
        </p:nvSpPr>
        <p:spPr>
          <a:xfrm>
            <a:off x="6621492" y="6062769"/>
            <a:ext cx="1101584" cy="369332"/>
          </a:xfrm>
          <a:prstGeom prst="rect">
            <a:avLst/>
          </a:prstGeom>
          <a:noFill/>
        </p:spPr>
        <p:txBody>
          <a:bodyPr wrap="none" rtlCol="0">
            <a:spAutoFit/>
          </a:bodyPr>
          <a:lstStyle/>
          <a:p>
            <a:r>
              <a:rPr lang="en-GB" dirty="0"/>
              <a:t> X . V =  </a:t>
            </a:r>
          </a:p>
        </p:txBody>
      </p:sp>
    </p:spTree>
    <p:extLst>
      <p:ext uri="{BB962C8B-B14F-4D97-AF65-F5344CB8AC3E}">
        <p14:creationId xmlns:p14="http://schemas.microsoft.com/office/powerpoint/2010/main" val="212695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CB0D6-6CF9-00D1-C121-F4FD21617F3F}"/>
              </a:ext>
            </a:extLst>
          </p:cNvPr>
          <p:cNvSpPr>
            <a:spLocks noGrp="1"/>
          </p:cNvSpPr>
          <p:nvPr>
            <p:ph type="title"/>
          </p:nvPr>
        </p:nvSpPr>
        <p:spPr/>
        <p:txBody>
          <a:bodyPr/>
          <a:lstStyle/>
          <a:p>
            <a:r>
              <a:rPr lang="en-GB" dirty="0"/>
              <a:t>Transformers**</a:t>
            </a:r>
          </a:p>
        </p:txBody>
      </p:sp>
      <p:sp>
        <p:nvSpPr>
          <p:cNvPr id="4" name="Slide Number Placeholder 3">
            <a:extLst>
              <a:ext uri="{FF2B5EF4-FFF2-40B4-BE49-F238E27FC236}">
                <a16:creationId xmlns:a16="http://schemas.microsoft.com/office/drawing/2014/main" id="{63257F8E-3947-D35B-3A59-8F43FB331DBE}"/>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sp>
        <p:nvSpPr>
          <p:cNvPr id="5" name="TextBox 4">
            <a:extLst>
              <a:ext uri="{FF2B5EF4-FFF2-40B4-BE49-F238E27FC236}">
                <a16:creationId xmlns:a16="http://schemas.microsoft.com/office/drawing/2014/main" id="{D2A43AF1-4C96-8EDE-78A6-1062288727E1}"/>
              </a:ext>
            </a:extLst>
          </p:cNvPr>
          <p:cNvSpPr txBox="1"/>
          <p:nvPr/>
        </p:nvSpPr>
        <p:spPr>
          <a:xfrm>
            <a:off x="1247927" y="1556792"/>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6" name="Left Bracket 5">
            <a:extLst>
              <a:ext uri="{FF2B5EF4-FFF2-40B4-BE49-F238E27FC236}">
                <a16:creationId xmlns:a16="http://schemas.microsoft.com/office/drawing/2014/main" id="{65E9277B-E7C7-A083-3AED-A22C6C65A996}"/>
              </a:ext>
            </a:extLst>
          </p:cNvPr>
          <p:cNvSpPr/>
          <p:nvPr/>
        </p:nvSpPr>
        <p:spPr>
          <a:xfrm>
            <a:off x="1968007"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Left Bracket 6">
            <a:extLst>
              <a:ext uri="{FF2B5EF4-FFF2-40B4-BE49-F238E27FC236}">
                <a16:creationId xmlns:a16="http://schemas.microsoft.com/office/drawing/2014/main" id="{D1684E9F-B284-8F11-1F80-8D17AC34552B}"/>
              </a:ext>
            </a:extLst>
          </p:cNvPr>
          <p:cNvSpPr/>
          <p:nvPr/>
        </p:nvSpPr>
        <p:spPr>
          <a:xfrm rot="10800000">
            <a:off x="3516179" y="1452247"/>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1853D278-960A-5B99-A2B8-67517B34F8EC}"/>
              </a:ext>
            </a:extLst>
          </p:cNvPr>
          <p:cNvSpPr txBox="1"/>
          <p:nvPr/>
        </p:nvSpPr>
        <p:spPr>
          <a:xfrm>
            <a:off x="585287" y="1936124"/>
            <a:ext cx="1101584" cy="369332"/>
          </a:xfrm>
          <a:prstGeom prst="rect">
            <a:avLst/>
          </a:prstGeom>
          <a:noFill/>
        </p:spPr>
        <p:txBody>
          <a:bodyPr wrap="none" rtlCol="0">
            <a:spAutoFit/>
          </a:bodyPr>
          <a:lstStyle/>
          <a:p>
            <a:r>
              <a:rPr lang="en-GB" dirty="0"/>
              <a:t> X . Q =  </a:t>
            </a:r>
          </a:p>
        </p:txBody>
      </p:sp>
      <p:sp>
        <p:nvSpPr>
          <p:cNvPr id="9" name="TextBox 8">
            <a:extLst>
              <a:ext uri="{FF2B5EF4-FFF2-40B4-BE49-F238E27FC236}">
                <a16:creationId xmlns:a16="http://schemas.microsoft.com/office/drawing/2014/main" id="{A9F40CB1-7B41-D078-289C-E0B3554AC613}"/>
              </a:ext>
            </a:extLst>
          </p:cNvPr>
          <p:cNvSpPr txBox="1"/>
          <p:nvPr/>
        </p:nvSpPr>
        <p:spPr>
          <a:xfrm>
            <a:off x="1247927" y="2976115"/>
            <a:ext cx="2304256" cy="1200329"/>
          </a:xfrm>
          <a:prstGeom prst="rect">
            <a:avLst/>
          </a:prstGeom>
          <a:noFill/>
        </p:spPr>
        <p:txBody>
          <a:bodyPr wrap="square" rtlCol="0">
            <a:spAutoFit/>
          </a:bodyPr>
          <a:lstStyle/>
          <a:p>
            <a:pPr marL="800067" lvl="2" indent="0" algn="ctr">
              <a:buNone/>
            </a:pPr>
            <a:r>
              <a:rPr lang="en-GB" sz="1800" dirty="0">
                <a:solidFill>
                  <a:srgbClr val="7030A0"/>
                </a:solidFill>
                <a:sym typeface="Wingdings" pitchFamily="2" charset="2"/>
              </a:rPr>
              <a:t>0.2, 0.4, 0.6</a:t>
            </a:r>
          </a:p>
          <a:p>
            <a:pPr marL="800067" lvl="2" indent="0" algn="ctr">
              <a:buNone/>
            </a:pPr>
            <a:r>
              <a:rPr lang="en-GB" dirty="0">
                <a:solidFill>
                  <a:srgbClr val="7030A0"/>
                </a:solidFill>
                <a:sym typeface="Wingdings" pitchFamily="2" charset="2"/>
              </a:rPr>
              <a:t>0.5</a:t>
            </a:r>
            <a:r>
              <a:rPr lang="en-GB" sz="1800" dirty="0">
                <a:solidFill>
                  <a:srgbClr val="7030A0"/>
                </a:solidFill>
                <a:sym typeface="Wingdings" pitchFamily="2" charset="2"/>
              </a:rPr>
              <a:t>, 1.0, 1.2</a:t>
            </a:r>
          </a:p>
          <a:p>
            <a:pPr marL="800067" lvl="2" indent="0" algn="ctr">
              <a:buNone/>
            </a:pPr>
            <a:r>
              <a:rPr lang="en-GB" sz="1800" dirty="0">
                <a:solidFill>
                  <a:srgbClr val="7030A0"/>
                </a:solidFill>
                <a:sym typeface="Wingdings" pitchFamily="2" charset="2"/>
              </a:rPr>
              <a:t>1.4, 1.7, 1.8</a:t>
            </a:r>
          </a:p>
          <a:p>
            <a:pPr algn="ctr"/>
            <a:endParaRPr lang="en-GB" dirty="0"/>
          </a:p>
        </p:txBody>
      </p:sp>
      <p:sp>
        <p:nvSpPr>
          <p:cNvPr id="10" name="Left Bracket 9">
            <a:extLst>
              <a:ext uri="{FF2B5EF4-FFF2-40B4-BE49-F238E27FC236}">
                <a16:creationId xmlns:a16="http://schemas.microsoft.com/office/drawing/2014/main" id="{03C0AEC9-1E85-FD40-FDB2-DC77CFD655FC}"/>
              </a:ext>
            </a:extLst>
          </p:cNvPr>
          <p:cNvSpPr/>
          <p:nvPr/>
        </p:nvSpPr>
        <p:spPr>
          <a:xfrm>
            <a:off x="1968007"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Left Bracket 10">
            <a:extLst>
              <a:ext uri="{FF2B5EF4-FFF2-40B4-BE49-F238E27FC236}">
                <a16:creationId xmlns:a16="http://schemas.microsoft.com/office/drawing/2014/main" id="{5F2A0F3B-0493-68CC-3FF2-C10AFA87A7E5}"/>
              </a:ext>
            </a:extLst>
          </p:cNvPr>
          <p:cNvSpPr/>
          <p:nvPr/>
        </p:nvSpPr>
        <p:spPr>
          <a:xfrm rot="10800000">
            <a:off x="3516179" y="2871570"/>
            <a:ext cx="72008" cy="115247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C76DA214-72B2-FCA2-3DD9-BD63F43D8CCB}"/>
              </a:ext>
            </a:extLst>
          </p:cNvPr>
          <p:cNvSpPr txBox="1"/>
          <p:nvPr/>
        </p:nvSpPr>
        <p:spPr>
          <a:xfrm>
            <a:off x="585287" y="3355447"/>
            <a:ext cx="1101584" cy="369332"/>
          </a:xfrm>
          <a:prstGeom prst="rect">
            <a:avLst/>
          </a:prstGeom>
          <a:noFill/>
        </p:spPr>
        <p:txBody>
          <a:bodyPr wrap="none" rtlCol="0">
            <a:spAutoFit/>
          </a:bodyPr>
          <a:lstStyle/>
          <a:p>
            <a:r>
              <a:rPr lang="en-GB" dirty="0"/>
              <a:t> X . K =  </a:t>
            </a:r>
          </a:p>
        </p:txBody>
      </p:sp>
      <p:pic>
        <p:nvPicPr>
          <p:cNvPr id="14" name="Picture 13" descr="A black text on a white background&#10;&#10;Description automatically generated">
            <a:extLst>
              <a:ext uri="{FF2B5EF4-FFF2-40B4-BE49-F238E27FC236}">
                <a16:creationId xmlns:a16="http://schemas.microsoft.com/office/drawing/2014/main" id="{1879E920-CDF9-FFA8-7BBF-E942DDC32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900" y="373284"/>
            <a:ext cx="3378200" cy="952500"/>
          </a:xfrm>
          <a:prstGeom prst="rect">
            <a:avLst/>
          </a:prstGeom>
        </p:spPr>
      </p:pic>
      <p:sp>
        <p:nvSpPr>
          <p:cNvPr id="16" name="TextBox 15">
            <a:extLst>
              <a:ext uri="{FF2B5EF4-FFF2-40B4-BE49-F238E27FC236}">
                <a16:creationId xmlns:a16="http://schemas.microsoft.com/office/drawing/2014/main" id="{2EC47613-7C7A-5188-4AA1-8868835A8A2E}"/>
              </a:ext>
            </a:extLst>
          </p:cNvPr>
          <p:cNvSpPr txBox="1"/>
          <p:nvPr/>
        </p:nvSpPr>
        <p:spPr>
          <a:xfrm>
            <a:off x="4843719" y="1758220"/>
            <a:ext cx="6100354" cy="1477328"/>
          </a:xfrm>
          <a:prstGeom prst="rect">
            <a:avLst/>
          </a:prstGeom>
          <a:noFill/>
        </p:spPr>
        <p:txBody>
          <a:bodyPr wrap="square">
            <a:spAutoFit/>
          </a:bodyPr>
          <a:lstStyle/>
          <a:p>
            <a:r>
              <a:rPr lang="en-GB" dirty="0">
                <a:solidFill>
                  <a:srgbClr val="7030A0"/>
                </a:solidFill>
              </a:rPr>
              <a:t>0.56 , 1.22 , 2.04 </a:t>
            </a:r>
          </a:p>
          <a:p>
            <a:endParaRPr lang="en-GB" dirty="0">
              <a:solidFill>
                <a:srgbClr val="7030A0"/>
              </a:solidFill>
            </a:endParaRPr>
          </a:p>
          <a:p>
            <a:r>
              <a:rPr lang="en-GB" dirty="0">
                <a:solidFill>
                  <a:srgbClr val="7030A0"/>
                </a:solidFill>
              </a:rPr>
              <a:t>1.22 , 2.69 , 4.56 </a:t>
            </a:r>
          </a:p>
          <a:p>
            <a:endParaRPr lang="en-GB" dirty="0">
              <a:solidFill>
                <a:srgbClr val="7030A0"/>
              </a:solidFill>
            </a:endParaRPr>
          </a:p>
          <a:p>
            <a:r>
              <a:rPr lang="en-GB" dirty="0">
                <a:solidFill>
                  <a:srgbClr val="7030A0"/>
                </a:solidFill>
              </a:rPr>
              <a:t>2.04 , 4.56 , 8.09</a:t>
            </a:r>
          </a:p>
        </p:txBody>
      </p:sp>
      <p:sp>
        <p:nvSpPr>
          <p:cNvPr id="17" name="Left Bracket 16">
            <a:extLst>
              <a:ext uri="{FF2B5EF4-FFF2-40B4-BE49-F238E27FC236}">
                <a16:creationId xmlns:a16="http://schemas.microsoft.com/office/drawing/2014/main" id="{20A37FC0-B918-C0AF-33B1-C00CA3680BDE}"/>
              </a:ext>
            </a:extLst>
          </p:cNvPr>
          <p:cNvSpPr/>
          <p:nvPr/>
        </p:nvSpPr>
        <p:spPr>
          <a:xfrm>
            <a:off x="4593577" y="171891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8" name="Left Bracket 17">
            <a:extLst>
              <a:ext uri="{FF2B5EF4-FFF2-40B4-BE49-F238E27FC236}">
                <a16:creationId xmlns:a16="http://schemas.microsoft.com/office/drawing/2014/main" id="{FCD2B9A5-249C-3290-88D3-A6EE98B84256}"/>
              </a:ext>
            </a:extLst>
          </p:cNvPr>
          <p:cNvSpPr/>
          <p:nvPr/>
        </p:nvSpPr>
        <p:spPr>
          <a:xfrm rot="10800000">
            <a:off x="6753817" y="1676350"/>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B10401F9-93FB-0B29-641D-C8FE52F376B4}"/>
              </a:ext>
            </a:extLst>
          </p:cNvPr>
          <p:cNvSpPr txBox="1"/>
          <p:nvPr/>
        </p:nvSpPr>
        <p:spPr>
          <a:xfrm>
            <a:off x="4815596" y="1212019"/>
            <a:ext cx="805029" cy="369332"/>
          </a:xfrm>
          <a:prstGeom prst="rect">
            <a:avLst/>
          </a:prstGeom>
          <a:noFill/>
        </p:spPr>
        <p:txBody>
          <a:bodyPr wrap="none" rtlCol="0">
            <a:spAutoFit/>
          </a:bodyPr>
          <a:lstStyle/>
          <a:p>
            <a:r>
              <a:rPr lang="en-GB" dirty="0"/>
              <a:t>Q . K</a:t>
            </a:r>
            <a:r>
              <a:rPr lang="en-GB" baseline="30000" dirty="0"/>
              <a:t>T</a:t>
            </a:r>
          </a:p>
        </p:txBody>
      </p:sp>
      <p:sp>
        <p:nvSpPr>
          <p:cNvPr id="21" name="TextBox 20">
            <a:extLst>
              <a:ext uri="{FF2B5EF4-FFF2-40B4-BE49-F238E27FC236}">
                <a16:creationId xmlns:a16="http://schemas.microsoft.com/office/drawing/2014/main" id="{BB5B73C7-3521-2561-C31F-4CC312340C79}"/>
              </a:ext>
            </a:extLst>
          </p:cNvPr>
          <p:cNvSpPr txBox="1"/>
          <p:nvPr/>
        </p:nvSpPr>
        <p:spPr>
          <a:xfrm>
            <a:off x="8810300" y="1652634"/>
            <a:ext cx="2664296" cy="1477328"/>
          </a:xfrm>
          <a:prstGeom prst="rect">
            <a:avLst/>
          </a:prstGeom>
          <a:noFill/>
        </p:spPr>
        <p:txBody>
          <a:bodyPr wrap="square">
            <a:spAutoFit/>
          </a:bodyPr>
          <a:lstStyle/>
          <a:p>
            <a:r>
              <a:rPr lang="en-GB" b="0" i="0" u="none" strike="noStrike" dirty="0">
                <a:solidFill>
                  <a:srgbClr val="FF0000"/>
                </a:solidFill>
                <a:effectLst/>
              </a:rPr>
              <a:t>0.3233, 0.7044,1.1778</a:t>
            </a:r>
          </a:p>
          <a:p>
            <a:endParaRPr lang="en-GB" b="0" i="0" u="none" strike="noStrike" dirty="0">
              <a:solidFill>
                <a:srgbClr val="FF0000"/>
              </a:solidFill>
              <a:effectLst/>
            </a:endParaRPr>
          </a:p>
          <a:p>
            <a:r>
              <a:rPr lang="en-GB" b="0" i="0" u="none" strike="noStrike" dirty="0">
                <a:solidFill>
                  <a:srgbClr val="FF0000"/>
                </a:solidFill>
                <a:effectLst/>
              </a:rPr>
              <a:t>​0.7044, 1.5531, 2.6327</a:t>
            </a:r>
          </a:p>
          <a:p>
            <a:r>
              <a:rPr lang="en-GB" b="0" i="0" u="none" strike="noStrike" dirty="0">
                <a:solidFill>
                  <a:srgbClr val="FF0000"/>
                </a:solidFill>
                <a:effectLst/>
              </a:rPr>
              <a:t>​</a:t>
            </a:r>
          </a:p>
          <a:p>
            <a:r>
              <a:rPr lang="en-GB" b="0" i="0" u="none" strike="noStrike" dirty="0">
                <a:solidFill>
                  <a:srgbClr val="FF0000"/>
                </a:solidFill>
                <a:effectLst/>
              </a:rPr>
              <a:t>1.1778, 2.6327, 4.6708​</a:t>
            </a:r>
            <a:endParaRPr lang="en-GB" dirty="0">
              <a:solidFill>
                <a:srgbClr val="FF0000"/>
              </a:solidFill>
            </a:endParaRPr>
          </a:p>
        </p:txBody>
      </p:sp>
      <p:sp>
        <p:nvSpPr>
          <p:cNvPr id="22" name="Left Bracket 21">
            <a:extLst>
              <a:ext uri="{FF2B5EF4-FFF2-40B4-BE49-F238E27FC236}">
                <a16:creationId xmlns:a16="http://schemas.microsoft.com/office/drawing/2014/main" id="{3EE33B56-93A5-EF31-7F17-14439FDAD158}"/>
              </a:ext>
            </a:extLst>
          </p:cNvPr>
          <p:cNvSpPr/>
          <p:nvPr/>
        </p:nvSpPr>
        <p:spPr>
          <a:xfrm>
            <a:off x="8738291" y="1652634"/>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Left Bracket 22">
            <a:extLst>
              <a:ext uri="{FF2B5EF4-FFF2-40B4-BE49-F238E27FC236}">
                <a16:creationId xmlns:a16="http://schemas.microsoft.com/office/drawing/2014/main" id="{8D70B015-3B03-8B85-346B-1DEA5AC6AD50}"/>
              </a:ext>
            </a:extLst>
          </p:cNvPr>
          <p:cNvSpPr/>
          <p:nvPr/>
        </p:nvSpPr>
        <p:spPr>
          <a:xfrm rot="10800000">
            <a:off x="11275015" y="1613328"/>
            <a:ext cx="72009" cy="155593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9E76335-0F2D-0D34-5640-0088EAD8E589}"/>
                  </a:ext>
                </a:extLst>
              </p:cNvPr>
              <p:cNvSpPr txBox="1"/>
              <p:nvPr/>
            </p:nvSpPr>
            <p:spPr>
              <a:xfrm>
                <a:off x="7058444" y="2148024"/>
                <a:ext cx="1605824" cy="395429"/>
              </a:xfrm>
              <a:prstGeom prst="rect">
                <a:avLst/>
              </a:prstGeom>
              <a:noFill/>
            </p:spPr>
            <p:txBody>
              <a:bodyPr wrap="none" rtlCol="0">
                <a:spAutoFit/>
              </a:bodyPr>
              <a:lstStyle/>
              <a:p>
                <a:r>
                  <a:rPr lang="en-GB" dirty="0"/>
                  <a:t>Divide by </a:t>
                </a:r>
                <a14:m>
                  <m:oMath xmlns:m="http://schemas.openxmlformats.org/officeDocument/2006/math">
                    <m:rad>
                      <m:radPr>
                        <m:degHide m:val="on"/>
                        <m:ctrlPr>
                          <a:rPr lang="en-GB" i="1" smtClean="0">
                            <a:latin typeface="Cambria Math" panose="02040503050406030204" pitchFamily="18" charset="0"/>
                          </a:rPr>
                        </m:ctrlPr>
                      </m:radPr>
                      <m:deg/>
                      <m:e>
                        <m:r>
                          <a:rPr lang="en-GB" b="0" i="1" smtClean="0">
                            <a:latin typeface="Cambria Math" panose="02040503050406030204" pitchFamily="18" charset="0"/>
                          </a:rPr>
                          <m:t>3</m:t>
                        </m:r>
                      </m:e>
                    </m:rad>
                  </m:oMath>
                </a14:m>
                <a:r>
                  <a:rPr lang="en-GB" dirty="0"/>
                  <a:t>  </a:t>
                </a:r>
              </a:p>
            </p:txBody>
          </p:sp>
        </mc:Choice>
        <mc:Fallback>
          <p:sp>
            <p:nvSpPr>
              <p:cNvPr id="24" name="TextBox 23">
                <a:extLst>
                  <a:ext uri="{FF2B5EF4-FFF2-40B4-BE49-F238E27FC236}">
                    <a16:creationId xmlns:a16="http://schemas.microsoft.com/office/drawing/2014/main" id="{59E76335-0F2D-0D34-5640-0088EAD8E589}"/>
                  </a:ext>
                </a:extLst>
              </p:cNvPr>
              <p:cNvSpPr txBox="1">
                <a:spLocks noRot="1" noChangeAspect="1" noMove="1" noResize="1" noEditPoints="1" noAdjustHandles="1" noChangeArrowheads="1" noChangeShapeType="1" noTextEdit="1"/>
              </p:cNvSpPr>
              <p:nvPr/>
            </p:nvSpPr>
            <p:spPr>
              <a:xfrm>
                <a:off x="7058444" y="2148024"/>
                <a:ext cx="1605824" cy="395429"/>
              </a:xfrm>
              <a:prstGeom prst="rect">
                <a:avLst/>
              </a:prstGeom>
              <a:blipFill>
                <a:blip r:embed="rId3"/>
                <a:stretch>
                  <a:fillRect l="-3125" b="-21212"/>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E0F6167B-BBC2-F1E9-FAAE-B17277E7BB13}"/>
              </a:ext>
            </a:extLst>
          </p:cNvPr>
          <p:cNvSpPr txBox="1"/>
          <p:nvPr/>
        </p:nvSpPr>
        <p:spPr>
          <a:xfrm>
            <a:off x="266440" y="4274983"/>
            <a:ext cx="5491219" cy="646331"/>
          </a:xfrm>
          <a:prstGeom prst="rect">
            <a:avLst/>
          </a:prstGeom>
          <a:noFill/>
        </p:spPr>
        <p:txBody>
          <a:bodyPr wrap="square">
            <a:spAutoFit/>
          </a:bodyPr>
          <a:lstStyle/>
          <a:p>
            <a:r>
              <a:rPr lang="en-GB" b="0" i="0" u="none" strike="noStrike" dirty="0">
                <a:solidFill>
                  <a:srgbClr val="000000"/>
                </a:solidFill>
                <a:effectLst/>
                <a:latin typeface="Gill Sans MT" panose="020B0502020104020203" pitchFamily="34" charset="77"/>
              </a:rPr>
              <a:t>Then apply </a:t>
            </a:r>
            <a:r>
              <a:rPr lang="en-GB" b="0" i="0" u="none" strike="noStrike" dirty="0" err="1">
                <a:solidFill>
                  <a:srgbClr val="000000"/>
                </a:solidFill>
                <a:effectLst/>
                <a:latin typeface="Gill Sans MT" panose="020B0502020104020203" pitchFamily="34" charset="77"/>
              </a:rPr>
              <a:t>softmax</a:t>
            </a:r>
            <a:r>
              <a:rPr lang="en-GB" b="0" i="0" u="none" strike="noStrike" dirty="0">
                <a:solidFill>
                  <a:srgbClr val="000000"/>
                </a:solidFill>
                <a:effectLst/>
                <a:latin typeface="Gill Sans MT" panose="020B0502020104020203" pitchFamily="34" charset="77"/>
              </a:rPr>
              <a:t> to these scores to normalise them into probabilities:</a:t>
            </a:r>
            <a:endParaRPr lang="en-GB" dirty="0">
              <a:latin typeface="Gill Sans MT" panose="020B0502020104020203" pitchFamily="34" charset="77"/>
            </a:endParaRPr>
          </a:p>
        </p:txBody>
      </p:sp>
      <p:pic>
        <p:nvPicPr>
          <p:cNvPr id="28" name="Picture 27" descr="A number of numbers on a white background&#10;&#10;Description automatically generated">
            <a:extLst>
              <a:ext uri="{FF2B5EF4-FFF2-40B4-BE49-F238E27FC236}">
                <a16:creationId xmlns:a16="http://schemas.microsoft.com/office/drawing/2014/main" id="{21E36A02-56B3-F372-2B42-2BC165971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212" y="5019853"/>
            <a:ext cx="2616200" cy="1054100"/>
          </a:xfrm>
          <a:prstGeom prst="rect">
            <a:avLst/>
          </a:prstGeom>
        </p:spPr>
      </p:pic>
      <p:pic>
        <p:nvPicPr>
          <p:cNvPr id="30" name="Picture 29" descr="A black and white math equations&#10;&#10;Description automatically generated with medium confidence">
            <a:extLst>
              <a:ext uri="{FF2B5EF4-FFF2-40B4-BE49-F238E27FC236}">
                <a16:creationId xmlns:a16="http://schemas.microsoft.com/office/drawing/2014/main" id="{23D9F299-E04A-C0F0-EA22-D475D09ED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40" y="4999088"/>
            <a:ext cx="2476500" cy="838200"/>
          </a:xfrm>
          <a:prstGeom prst="rect">
            <a:avLst/>
          </a:prstGeom>
        </p:spPr>
      </p:pic>
      <p:pic>
        <p:nvPicPr>
          <p:cNvPr id="32" name="Picture 31" descr="A number of numbers in purple&#10;&#10;Description automatically generated">
            <a:extLst>
              <a:ext uri="{FF2B5EF4-FFF2-40B4-BE49-F238E27FC236}">
                <a16:creationId xmlns:a16="http://schemas.microsoft.com/office/drawing/2014/main" id="{175B40A4-8D2C-824E-EE8D-0C3221B201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3173" y="4684260"/>
            <a:ext cx="2120900" cy="1346200"/>
          </a:xfrm>
          <a:prstGeom prst="rect">
            <a:avLst/>
          </a:prstGeom>
        </p:spPr>
      </p:pic>
      <p:pic>
        <p:nvPicPr>
          <p:cNvPr id="33" name="Picture 32" descr="A number of numbers on a white background&#10;&#10;Description automatically generated">
            <a:extLst>
              <a:ext uri="{FF2B5EF4-FFF2-40B4-BE49-F238E27FC236}">
                <a16:creationId xmlns:a16="http://schemas.microsoft.com/office/drawing/2014/main" id="{8593EEFF-C2A5-18EB-BD88-D1AE30672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024" y="4830310"/>
            <a:ext cx="2616200" cy="1054100"/>
          </a:xfrm>
          <a:prstGeom prst="rect">
            <a:avLst/>
          </a:prstGeom>
        </p:spPr>
      </p:pic>
      <p:sp>
        <p:nvSpPr>
          <p:cNvPr id="34" name="TextBox 33">
            <a:extLst>
              <a:ext uri="{FF2B5EF4-FFF2-40B4-BE49-F238E27FC236}">
                <a16:creationId xmlns:a16="http://schemas.microsoft.com/office/drawing/2014/main" id="{9122A6E1-4CC6-A223-B6C5-BE68369D6DCB}"/>
              </a:ext>
            </a:extLst>
          </p:cNvPr>
          <p:cNvSpPr txBox="1"/>
          <p:nvPr/>
        </p:nvSpPr>
        <p:spPr>
          <a:xfrm>
            <a:off x="10704512" y="4509120"/>
            <a:ext cx="325730" cy="369332"/>
          </a:xfrm>
          <a:prstGeom prst="rect">
            <a:avLst/>
          </a:prstGeom>
          <a:noFill/>
        </p:spPr>
        <p:txBody>
          <a:bodyPr wrap="none" rtlCol="0">
            <a:spAutoFit/>
          </a:bodyPr>
          <a:lstStyle/>
          <a:p>
            <a:r>
              <a:rPr lang="en-GB" dirty="0"/>
              <a:t>T</a:t>
            </a:r>
          </a:p>
        </p:txBody>
      </p:sp>
      <p:sp>
        <p:nvSpPr>
          <p:cNvPr id="35" name="TextBox 34">
            <a:extLst>
              <a:ext uri="{FF2B5EF4-FFF2-40B4-BE49-F238E27FC236}">
                <a16:creationId xmlns:a16="http://schemas.microsoft.com/office/drawing/2014/main" id="{A3C3B227-488A-0FB9-4F59-7BF5757627A8}"/>
              </a:ext>
            </a:extLst>
          </p:cNvPr>
          <p:cNvSpPr txBox="1"/>
          <p:nvPr/>
        </p:nvSpPr>
        <p:spPr>
          <a:xfrm>
            <a:off x="8854360" y="4027642"/>
            <a:ext cx="530915" cy="369332"/>
          </a:xfrm>
          <a:prstGeom prst="rect">
            <a:avLst/>
          </a:prstGeom>
          <a:noFill/>
        </p:spPr>
        <p:txBody>
          <a:bodyPr wrap="none" rtlCol="0">
            <a:spAutoFit/>
          </a:bodyPr>
          <a:lstStyle/>
          <a:p>
            <a:r>
              <a:rPr lang="en-GB" dirty="0">
                <a:latin typeface="Helvetica Neue" panose="02000503000000020004" pitchFamily="2" charset="0"/>
                <a:ea typeface="Helvetica Neue" panose="02000503000000020004" pitchFamily="2" charset="0"/>
                <a:cs typeface="Helvetica Neue" panose="02000503000000020004" pitchFamily="2" charset="0"/>
              </a:rPr>
              <a:t>X.V</a:t>
            </a:r>
          </a:p>
        </p:txBody>
      </p:sp>
      <p:cxnSp>
        <p:nvCxnSpPr>
          <p:cNvPr id="37" name="Straight Arrow Connector 36">
            <a:extLst>
              <a:ext uri="{FF2B5EF4-FFF2-40B4-BE49-F238E27FC236}">
                <a16:creationId xmlns:a16="http://schemas.microsoft.com/office/drawing/2014/main" id="{A8C4DB60-E873-DCD0-E7FA-7C6AAE0FA3CA}"/>
              </a:ext>
            </a:extLst>
          </p:cNvPr>
          <p:cNvCxnSpPr/>
          <p:nvPr/>
        </p:nvCxnSpPr>
        <p:spPr>
          <a:xfrm>
            <a:off x="9408368" y="4469999"/>
            <a:ext cx="288032" cy="3603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860D008-05B4-F14A-748A-681785FCB1A2}"/>
              </a:ext>
            </a:extLst>
          </p:cNvPr>
          <p:cNvCxnSpPr>
            <a:cxnSpLocks/>
          </p:cNvCxnSpPr>
          <p:nvPr/>
        </p:nvCxnSpPr>
        <p:spPr>
          <a:xfrm>
            <a:off x="5409142" y="5418188"/>
            <a:ext cx="9028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4C755981-98C8-2D51-B13E-5C0D476A0509}"/>
              </a:ext>
            </a:extLst>
          </p:cNvPr>
          <p:cNvCxnSpPr>
            <a:cxnSpLocks/>
          </p:cNvCxnSpPr>
          <p:nvPr/>
        </p:nvCxnSpPr>
        <p:spPr>
          <a:xfrm flipV="1">
            <a:off x="3660196" y="2116144"/>
            <a:ext cx="755248" cy="73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D6418DD5-13FA-E7B1-1FFD-62C174DA1655}"/>
              </a:ext>
            </a:extLst>
          </p:cNvPr>
          <p:cNvCxnSpPr>
            <a:cxnSpLocks/>
          </p:cNvCxnSpPr>
          <p:nvPr/>
        </p:nvCxnSpPr>
        <p:spPr>
          <a:xfrm flipV="1">
            <a:off x="3714254" y="2604721"/>
            <a:ext cx="581223" cy="7701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B2F9C227-E209-3214-7775-59A8C8BA9077}"/>
              </a:ext>
            </a:extLst>
          </p:cNvPr>
          <p:cNvCxnSpPr>
            <a:cxnSpLocks/>
          </p:cNvCxnSpPr>
          <p:nvPr/>
        </p:nvCxnSpPr>
        <p:spPr>
          <a:xfrm flipH="1">
            <a:off x="5609099" y="3409158"/>
            <a:ext cx="2876995" cy="8847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0166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803E-BF60-D9FD-8958-8DC336AB717B}"/>
              </a:ext>
            </a:extLst>
          </p:cNvPr>
          <p:cNvSpPr>
            <a:spLocks noGrp="1"/>
          </p:cNvSpPr>
          <p:nvPr>
            <p:ph type="title"/>
          </p:nvPr>
        </p:nvSpPr>
        <p:spPr/>
        <p:txBody>
          <a:bodyPr/>
          <a:lstStyle/>
          <a:p>
            <a:r>
              <a:rPr lang="en-GB" dirty="0"/>
              <a:t>Self-attention in matrix form**</a:t>
            </a:r>
          </a:p>
        </p:txBody>
      </p:sp>
      <p:sp>
        <p:nvSpPr>
          <p:cNvPr id="3" name="Slide Number Placeholder 2">
            <a:extLst>
              <a:ext uri="{FF2B5EF4-FFF2-40B4-BE49-F238E27FC236}">
                <a16:creationId xmlns:a16="http://schemas.microsoft.com/office/drawing/2014/main" id="{4B5685CF-B6A1-4FD2-28BB-D896B148DE8B}"/>
              </a:ext>
            </a:extLst>
          </p:cNvPr>
          <p:cNvSpPr>
            <a:spLocks noGrp="1"/>
          </p:cNvSpPr>
          <p:nvPr>
            <p:ph type="sldNum" sz="quarter" idx="12"/>
          </p:nvPr>
        </p:nvSpPr>
        <p:spPr/>
        <p:txBody>
          <a:bodyPr/>
          <a:lstStyle/>
          <a:p>
            <a:fld id="{BB98F552-A29D-2D4E-8192-F20670493719}" type="slidenum">
              <a:rPr lang="en-GB" altLang="en-US" smtClean="0"/>
              <a:pPr/>
              <a:t>17</a:t>
            </a:fld>
            <a:endParaRPr lang="en-GB" altLang="en-US" dirty="0"/>
          </a:p>
        </p:txBody>
      </p:sp>
      <p:pic>
        <p:nvPicPr>
          <p:cNvPr id="5" name="Picture 4" descr="Diagram, schematic&#10;&#10;Description automatically generated">
            <a:extLst>
              <a:ext uri="{FF2B5EF4-FFF2-40B4-BE49-F238E27FC236}">
                <a16:creationId xmlns:a16="http://schemas.microsoft.com/office/drawing/2014/main" id="{6F975CA6-A693-F644-ED80-679407CFD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323345"/>
            <a:ext cx="8724691" cy="5058407"/>
          </a:xfrm>
          <a:prstGeom prst="rect">
            <a:avLst/>
          </a:prstGeom>
        </p:spPr>
      </p:pic>
      <p:sp>
        <p:nvSpPr>
          <p:cNvPr id="4" name="TextBox 3">
            <a:extLst>
              <a:ext uri="{FF2B5EF4-FFF2-40B4-BE49-F238E27FC236}">
                <a16:creationId xmlns:a16="http://schemas.microsoft.com/office/drawing/2014/main" id="{55ECFE4F-B62A-DF3D-ABB7-693CF1CD569C}"/>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91671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B5162-D01F-19B8-9EB4-727EF9F0B1D8}"/>
              </a:ext>
            </a:extLst>
          </p:cNvPr>
          <p:cNvSpPr>
            <a:spLocks noGrp="1"/>
          </p:cNvSpPr>
          <p:nvPr>
            <p:ph type="title"/>
          </p:nvPr>
        </p:nvSpPr>
        <p:spPr/>
        <p:txBody>
          <a:bodyPr/>
          <a:lstStyle/>
          <a:p>
            <a:r>
              <a:rPr lang="en-GB" dirty="0"/>
              <a:t>Multi-head attention**</a:t>
            </a:r>
          </a:p>
        </p:txBody>
      </p:sp>
      <p:sp>
        <p:nvSpPr>
          <p:cNvPr id="4" name="Slide Number Placeholder 3">
            <a:extLst>
              <a:ext uri="{FF2B5EF4-FFF2-40B4-BE49-F238E27FC236}">
                <a16:creationId xmlns:a16="http://schemas.microsoft.com/office/drawing/2014/main" id="{F1BAE518-F77C-0852-1CFC-611BCD3C964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7" name="Picture 6" descr="Diagram, schematic&#10;&#10;Description automatically generated">
            <a:extLst>
              <a:ext uri="{FF2B5EF4-FFF2-40B4-BE49-F238E27FC236}">
                <a16:creationId xmlns:a16="http://schemas.microsoft.com/office/drawing/2014/main" id="{372061E5-F1DD-0CA7-B123-407D601CF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159" y="981728"/>
            <a:ext cx="6653539" cy="5366770"/>
          </a:xfrm>
          <a:prstGeom prst="rect">
            <a:avLst/>
          </a:prstGeom>
        </p:spPr>
      </p:pic>
      <p:sp>
        <p:nvSpPr>
          <p:cNvPr id="2" name="TextBox 1">
            <a:extLst>
              <a:ext uri="{FF2B5EF4-FFF2-40B4-BE49-F238E27FC236}">
                <a16:creationId xmlns:a16="http://schemas.microsoft.com/office/drawing/2014/main" id="{92679140-D320-6F08-2C17-0ABCB645F9C5}"/>
              </a:ext>
            </a:extLst>
          </p:cNvPr>
          <p:cNvSpPr txBox="1"/>
          <p:nvPr/>
        </p:nvSpPr>
        <p:spPr>
          <a:xfrm>
            <a:off x="627884" y="6551613"/>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251588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1E68-8879-156A-5183-C57968C499CE}"/>
              </a:ext>
            </a:extLst>
          </p:cNvPr>
          <p:cNvSpPr>
            <a:spLocks noGrp="1"/>
          </p:cNvSpPr>
          <p:nvPr>
            <p:ph type="title"/>
          </p:nvPr>
        </p:nvSpPr>
        <p:spPr/>
        <p:txBody>
          <a:bodyPr/>
          <a:lstStyle/>
          <a:p>
            <a:r>
              <a:rPr lang="en-GB" dirty="0"/>
              <a:t>Transformer layers*</a:t>
            </a:r>
          </a:p>
        </p:txBody>
      </p:sp>
      <p:sp>
        <p:nvSpPr>
          <p:cNvPr id="3" name="Slide Number Placeholder 2">
            <a:extLst>
              <a:ext uri="{FF2B5EF4-FFF2-40B4-BE49-F238E27FC236}">
                <a16:creationId xmlns:a16="http://schemas.microsoft.com/office/drawing/2014/main" id="{2A7794BF-58D2-C6BD-DD04-E62509CD2CE0}"/>
              </a:ext>
            </a:extLst>
          </p:cNvPr>
          <p:cNvSpPr>
            <a:spLocks noGrp="1"/>
          </p:cNvSpPr>
          <p:nvPr>
            <p:ph type="sldNum" sz="quarter" idx="12"/>
          </p:nvPr>
        </p:nvSpPr>
        <p:spPr/>
        <p:txBody>
          <a:bodyPr/>
          <a:lstStyle/>
          <a:p>
            <a:fld id="{BB98F552-A29D-2D4E-8192-F20670493719}" type="slidenum">
              <a:rPr lang="en-GB" altLang="en-US" smtClean="0"/>
              <a:pPr/>
              <a:t>19</a:t>
            </a:fld>
            <a:endParaRPr lang="en-GB" altLang="en-US" dirty="0"/>
          </a:p>
        </p:txBody>
      </p:sp>
      <p:pic>
        <p:nvPicPr>
          <p:cNvPr id="5" name="Picture 4" descr="Diagram&#10;&#10;Description automatically generated">
            <a:extLst>
              <a:ext uri="{FF2B5EF4-FFF2-40B4-BE49-F238E27FC236}">
                <a16:creationId xmlns:a16="http://schemas.microsoft.com/office/drawing/2014/main" id="{60F24340-CD80-FA7B-2E51-148303383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16014"/>
            <a:ext cx="9505056" cy="2996887"/>
          </a:xfrm>
          <a:prstGeom prst="rect">
            <a:avLst/>
          </a:prstGeom>
        </p:spPr>
      </p:pic>
      <p:sp>
        <p:nvSpPr>
          <p:cNvPr id="6" name="TextBox 5">
            <a:extLst>
              <a:ext uri="{FF2B5EF4-FFF2-40B4-BE49-F238E27FC236}">
                <a16:creationId xmlns:a16="http://schemas.microsoft.com/office/drawing/2014/main" id="{EADB9072-934F-6606-FC15-E0F5D1A9DE7A}"/>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pic>
        <p:nvPicPr>
          <p:cNvPr id="8" name="Picture 7" descr="A computer screen shot of a computer&#10;&#10;Description automatically generated">
            <a:extLst>
              <a:ext uri="{FF2B5EF4-FFF2-40B4-BE49-F238E27FC236}">
                <a16:creationId xmlns:a16="http://schemas.microsoft.com/office/drawing/2014/main" id="{A2B341F7-A24A-85B3-2099-63B833580034}"/>
              </a:ext>
            </a:extLst>
          </p:cNvPr>
          <p:cNvPicPr>
            <a:picLocks noChangeAspect="1"/>
          </p:cNvPicPr>
          <p:nvPr/>
        </p:nvPicPr>
        <p:blipFill rotWithShape="1">
          <a:blip r:embed="rId3"/>
          <a:srcRect l="10427" t="66538" r="4314"/>
          <a:stretch/>
        </p:blipFill>
        <p:spPr>
          <a:xfrm>
            <a:off x="1631504" y="4095373"/>
            <a:ext cx="8380223" cy="2302325"/>
          </a:xfrm>
          <a:prstGeom prst="rect">
            <a:avLst/>
          </a:prstGeom>
        </p:spPr>
      </p:pic>
    </p:spTree>
    <p:extLst>
      <p:ext uri="{BB962C8B-B14F-4D97-AF65-F5344CB8AC3E}">
        <p14:creationId xmlns:p14="http://schemas.microsoft.com/office/powerpoint/2010/main" val="122247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r>
              <a:rPr lang="en-GB" sz="2400" dirty="0"/>
              <a:t>Neuroscience could help to provide a systems neuroscience-level view of the brain.</a:t>
            </a:r>
          </a:p>
          <a:p>
            <a:r>
              <a:rPr lang="en-GB" sz="2400" dirty="0"/>
              <a:t>It can help view the network, architecture, functions, and representations the brain utilises. </a:t>
            </a:r>
          </a:p>
          <a:p>
            <a:r>
              <a:rPr lang="en-GB" sz="2400" dirty="0"/>
              <a:t>The precise mechanisms by which the processes/interactions are physically realised in a biological substrate are often less relevant at the implementation level (of AI models). </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747-1AF3-E808-3CE5-A37A3AFCA0A5}"/>
              </a:ext>
            </a:extLst>
          </p:cNvPr>
          <p:cNvSpPr>
            <a:spLocks noGrp="1"/>
          </p:cNvSpPr>
          <p:nvPr>
            <p:ph type="title"/>
          </p:nvPr>
        </p:nvSpPr>
        <p:spPr/>
        <p:txBody>
          <a:bodyPr/>
          <a:lstStyle/>
          <a:p>
            <a:r>
              <a:rPr lang="en-GB" sz="2400" dirty="0"/>
              <a:t>Bidirectional Encoder Representations from Transformers (BERT)</a:t>
            </a:r>
          </a:p>
        </p:txBody>
      </p:sp>
      <p:sp>
        <p:nvSpPr>
          <p:cNvPr id="3" name="Content Placeholder 2">
            <a:extLst>
              <a:ext uri="{FF2B5EF4-FFF2-40B4-BE49-F238E27FC236}">
                <a16:creationId xmlns:a16="http://schemas.microsoft.com/office/drawing/2014/main" id="{441277D8-791B-DD0D-5D33-5EA111B57903}"/>
              </a:ext>
            </a:extLst>
          </p:cNvPr>
          <p:cNvSpPr>
            <a:spLocks noGrp="1"/>
          </p:cNvSpPr>
          <p:nvPr>
            <p:ph idx="1"/>
          </p:nvPr>
        </p:nvSpPr>
        <p:spPr/>
        <p:txBody>
          <a:bodyPr/>
          <a:lstStyle/>
          <a:p>
            <a:r>
              <a:rPr lang="en-GB" dirty="0">
                <a:effectLst/>
              </a:rPr>
              <a:t>Encoder models like BERT exploit transfer learning. </a:t>
            </a:r>
          </a:p>
          <a:p>
            <a:r>
              <a:rPr lang="en-GB" dirty="0">
                <a:effectLst/>
              </a:rPr>
              <a:t>During pretraining, the parameters of the transformer architecture are learned using self-supervision from a large corpus of text. </a:t>
            </a:r>
          </a:p>
          <a:p>
            <a:r>
              <a:rPr lang="en-GB" dirty="0">
                <a:effectLst/>
              </a:rPr>
              <a:t>The goal here is for the model to learn general information about language statistics. </a:t>
            </a:r>
          </a:p>
          <a:p>
            <a:r>
              <a:rPr lang="en-GB" dirty="0">
                <a:effectLst/>
              </a:rPr>
              <a:t>In the fine-tuning stage, the resulting network is adapted to solve a particular task using a smaller body of supervised training data.</a:t>
            </a:r>
          </a:p>
          <a:p>
            <a:endParaRPr lang="en-GB" dirty="0"/>
          </a:p>
        </p:txBody>
      </p:sp>
      <p:sp>
        <p:nvSpPr>
          <p:cNvPr id="4" name="Slide Number Placeholder 3">
            <a:extLst>
              <a:ext uri="{FF2B5EF4-FFF2-40B4-BE49-F238E27FC236}">
                <a16:creationId xmlns:a16="http://schemas.microsoft.com/office/drawing/2014/main" id="{C8E12315-92F6-9834-7F45-A3B82719BD85}"/>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sp>
        <p:nvSpPr>
          <p:cNvPr id="5" name="TextBox 4">
            <a:extLst>
              <a:ext uri="{FF2B5EF4-FFF2-40B4-BE49-F238E27FC236}">
                <a16:creationId xmlns:a16="http://schemas.microsoft.com/office/drawing/2014/main" id="{CB921560-77EF-7783-66BC-289FE4EE4995}"/>
              </a:ext>
            </a:extLst>
          </p:cNvPr>
          <p:cNvSpPr txBox="1"/>
          <p:nvPr/>
        </p:nvSpPr>
        <p:spPr>
          <a:xfrm>
            <a:off x="839416" y="6381751"/>
            <a:ext cx="5486400" cy="253916"/>
          </a:xfrm>
          <a:prstGeom prst="rect">
            <a:avLst/>
          </a:prstGeom>
          <a:noFill/>
        </p:spPr>
        <p:txBody>
          <a:bodyPr wrap="square">
            <a:spAutoFit/>
          </a:bodyPr>
          <a:lstStyle/>
          <a:p>
            <a:r>
              <a:rPr lang="en-GB" sz="1000" dirty="0">
                <a:solidFill>
                  <a:srgbClr val="003D7D"/>
                </a:solidFill>
                <a:latin typeface="Gill Sans MT" panose="020B0502020104020203" pitchFamily="34" charset="77"/>
                <a:ea typeface="Helvetica Neue" panose="02000503000000020004" pitchFamily="2" charset="0"/>
                <a:cs typeface="Helvetica Neue" panose="02000503000000020004" pitchFamily="2" charset="0"/>
              </a:rPr>
              <a:t>Understanding Deep Learning, Simon J.D. Prince,  MIT Press. </a:t>
            </a:r>
            <a:endParaRPr lang="en-GB" sz="1000" dirty="0"/>
          </a:p>
        </p:txBody>
      </p:sp>
    </p:spTree>
    <p:extLst>
      <p:ext uri="{BB962C8B-B14F-4D97-AF65-F5344CB8AC3E}">
        <p14:creationId xmlns:p14="http://schemas.microsoft.com/office/powerpoint/2010/main" val="326154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20B-A0B9-36F5-9A48-1E9C13B58077}"/>
              </a:ext>
            </a:extLst>
          </p:cNvPr>
          <p:cNvSpPr>
            <a:spLocks noGrp="1"/>
          </p:cNvSpPr>
          <p:nvPr>
            <p:ph type="title"/>
          </p:nvPr>
        </p:nvSpPr>
        <p:spPr/>
        <p:txBody>
          <a:bodyPr/>
          <a:lstStyle/>
          <a:p>
            <a:r>
              <a:rPr lang="en-GB" dirty="0"/>
              <a:t>Pre-training</a:t>
            </a:r>
          </a:p>
        </p:txBody>
      </p:sp>
      <p:sp>
        <p:nvSpPr>
          <p:cNvPr id="3" name="Content Placeholder 2">
            <a:extLst>
              <a:ext uri="{FF2B5EF4-FFF2-40B4-BE49-F238E27FC236}">
                <a16:creationId xmlns:a16="http://schemas.microsoft.com/office/drawing/2014/main" id="{A5EDC343-A0EC-503F-8E04-02117EF19D1B}"/>
              </a:ext>
            </a:extLst>
          </p:cNvPr>
          <p:cNvSpPr>
            <a:spLocks noGrp="1"/>
          </p:cNvSpPr>
          <p:nvPr>
            <p:ph idx="1"/>
          </p:nvPr>
        </p:nvSpPr>
        <p:spPr/>
        <p:txBody>
          <a:bodyPr/>
          <a:lstStyle/>
          <a:p>
            <a:r>
              <a:rPr lang="en-GB" dirty="0">
                <a:effectLst/>
              </a:rPr>
              <a:t>In the pre-training stage, the network is trained using self-supervision. This allows the use of enormous amounts of data without the need for manual labels. </a:t>
            </a:r>
          </a:p>
          <a:p>
            <a:r>
              <a:rPr lang="en-GB" dirty="0">
                <a:effectLst/>
              </a:rPr>
              <a:t>For BERT, the self supervision</a:t>
            </a:r>
            <a:r>
              <a:rPr lang="en-GB" dirty="0"/>
              <a:t> </a:t>
            </a:r>
            <a:r>
              <a:rPr lang="en-GB" dirty="0">
                <a:effectLst/>
              </a:rPr>
              <a:t>task consists of predicting missing words from sentences from a large internet corpus. </a:t>
            </a:r>
          </a:p>
          <a:p>
            <a:r>
              <a:rPr lang="en-GB" dirty="0">
                <a:effectLst/>
              </a:rPr>
              <a:t>During training, the maximum input length is 512 tokens, and the batch size is 256. </a:t>
            </a:r>
          </a:p>
          <a:p>
            <a:r>
              <a:rPr lang="en-GB" dirty="0">
                <a:effectLst/>
              </a:rPr>
              <a:t>The system is trained for a million steps, corresponding to roughly 50 epochs of the 3.3-billion word corpus.</a:t>
            </a:r>
          </a:p>
          <a:p>
            <a:endParaRPr lang="en-GB" dirty="0">
              <a:effectLst/>
            </a:endParaRPr>
          </a:p>
          <a:p>
            <a:endParaRPr lang="en-GB" dirty="0"/>
          </a:p>
        </p:txBody>
      </p:sp>
      <p:sp>
        <p:nvSpPr>
          <p:cNvPr id="4" name="Slide Number Placeholder 3">
            <a:extLst>
              <a:ext uri="{FF2B5EF4-FFF2-40B4-BE49-F238E27FC236}">
                <a16:creationId xmlns:a16="http://schemas.microsoft.com/office/drawing/2014/main" id="{A832DB29-A2CF-AC78-03D6-FB00AF651CE4}"/>
              </a:ext>
            </a:extLst>
          </p:cNvPr>
          <p:cNvSpPr>
            <a:spLocks noGrp="1"/>
          </p:cNvSpPr>
          <p:nvPr>
            <p:ph type="sldNum" sz="quarter" idx="12"/>
          </p:nvPr>
        </p:nvSpPr>
        <p:spPr/>
        <p:txBody>
          <a:bodyPr/>
          <a:lstStyle/>
          <a:p>
            <a:fld id="{44E22EE9-B8A0-0641-9265-052CFE9B95A7}" type="slidenum">
              <a:rPr lang="en-GB" altLang="en-US" smtClean="0"/>
              <a:pPr/>
              <a:t>21</a:t>
            </a:fld>
            <a:endParaRPr lang="en-GB" altLang="en-US" dirty="0"/>
          </a:p>
        </p:txBody>
      </p:sp>
    </p:spTree>
    <p:extLst>
      <p:ext uri="{BB962C8B-B14F-4D97-AF65-F5344CB8AC3E}">
        <p14:creationId xmlns:p14="http://schemas.microsoft.com/office/powerpoint/2010/main" val="301644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22</a:t>
            </a:fld>
            <a:endParaRPr lang="en-GB" altLang="en-US" dirty="0"/>
          </a:p>
        </p:txBody>
      </p:sp>
      <p:sp>
        <p:nvSpPr>
          <p:cNvPr id="6" name="TextBox 5">
            <a:extLst>
              <a:ext uri="{FF2B5EF4-FFF2-40B4-BE49-F238E27FC236}">
                <a16:creationId xmlns:a16="http://schemas.microsoft.com/office/drawing/2014/main" id="{AA6F5EC9-E5E0-E6E5-EE5A-0A2B002F5544}"/>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23</a:t>
            </a:fld>
            <a:endParaRPr lang="en-GB" altLang="en-US" dirty="0"/>
          </a:p>
        </p:txBody>
      </p:sp>
      <p:sp>
        <p:nvSpPr>
          <p:cNvPr id="6" name="TextBox 5">
            <a:extLst>
              <a:ext uri="{FF2B5EF4-FFF2-40B4-BE49-F238E27FC236}">
                <a16:creationId xmlns:a16="http://schemas.microsoft.com/office/drawing/2014/main" id="{0A4682AD-5CBD-D0D7-8D6B-F1B1C9A2DF85}"/>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24</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25</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400" y="1307659"/>
            <a:ext cx="7259924" cy="4882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1602701" y="6381750"/>
            <a:ext cx="8295322"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Source : </a:t>
            </a:r>
            <a:r>
              <a:rPr lang="en-GB" sz="1000" dirty="0" err="1">
                <a:solidFill>
                  <a:srgbClr val="222222"/>
                </a:solidFill>
                <a:latin typeface="Gill Sans MT" panose="020B0502020104020203" pitchFamily="34" charset="77"/>
              </a:rPr>
              <a:t>Myszczynska</a:t>
            </a:r>
            <a:r>
              <a:rPr lang="en-GB" sz="1000" dirty="0">
                <a:solidFill>
                  <a:srgbClr val="222222"/>
                </a:solidFill>
                <a:latin typeface="Gill Sans MT" panose="020B0502020104020203" pitchFamily="34" charset="77"/>
              </a:rPr>
              <a:t>, M.A., </a:t>
            </a:r>
            <a:r>
              <a:rPr lang="en-GB" sz="1000" dirty="0" err="1">
                <a:solidFill>
                  <a:srgbClr val="222222"/>
                </a:solidFill>
                <a:latin typeface="Gill Sans MT" panose="020B0502020104020203" pitchFamily="34" charset="77"/>
              </a:rPr>
              <a:t>Ojamies</a:t>
            </a:r>
            <a:r>
              <a:rPr lang="en-GB" sz="1000" dirty="0">
                <a:solidFill>
                  <a:srgbClr val="222222"/>
                </a:solidFill>
                <a:latin typeface="Gill Sans MT" panose="020B0502020104020203" pitchFamily="34" charset="77"/>
              </a:rPr>
              <a:t>, P.N., Lacoste, A.M.B.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Applications of machine learning to diagnosis and treatment of neurodegenerative diseases. </a:t>
            </a:r>
            <a:r>
              <a:rPr lang="en-GB" sz="1000" i="1" dirty="0">
                <a:solidFill>
                  <a:srgbClr val="222222"/>
                </a:solidFill>
                <a:latin typeface="Gill Sans MT" panose="020B0502020104020203" pitchFamily="34" charset="77"/>
              </a:rPr>
              <a:t>Nat Rev Neurol</a:t>
            </a:r>
            <a:r>
              <a:rPr lang="en-GB" sz="1000" dirty="0">
                <a:solidFill>
                  <a:srgbClr val="222222"/>
                </a:solidFill>
                <a:latin typeface="Gill Sans MT" panose="020B0502020104020203" pitchFamily="34" charset="77"/>
              </a:rPr>
              <a:t>16, 440–456 (2020).</a:t>
            </a:r>
            <a:endParaRPr lang="en-GB" sz="1000" dirty="0">
              <a:latin typeface="Gill Sans MT" panose="020B0502020104020203" pitchFamily="34" charset="77"/>
            </a:endParaRPr>
          </a:p>
        </p:txBody>
      </p:sp>
    </p:spTree>
    <p:extLst>
      <p:ext uri="{BB962C8B-B14F-4D97-AF65-F5344CB8AC3E}">
        <p14:creationId xmlns:p14="http://schemas.microsoft.com/office/powerpoint/2010/main" val="178134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26</a:t>
            </a:fld>
            <a:endParaRPr lang="en-GB" altLang="en-US"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60" y="1198606"/>
            <a:ext cx="9326880" cy="4270895"/>
          </a:xfrm>
          <a:prstGeom prst="rect">
            <a:avLst/>
          </a:prstGeom>
        </p:spPr>
      </p:pic>
      <p:sp>
        <p:nvSpPr>
          <p:cNvPr id="41" name="TextBox 40">
            <a:extLst>
              <a:ext uri="{FF2B5EF4-FFF2-40B4-BE49-F238E27FC236}">
                <a16:creationId xmlns:a16="http://schemas.microsoft.com/office/drawing/2014/main" id="{59F13203-6394-9482-58C8-C23DDB809C9C}"/>
              </a:ext>
            </a:extLst>
          </p:cNvPr>
          <p:cNvSpPr txBox="1"/>
          <p:nvPr/>
        </p:nvSpPr>
        <p:spPr>
          <a:xfrm>
            <a:off x="1516292" y="5552011"/>
            <a:ext cx="1116011" cy="246221"/>
          </a:xfrm>
          <a:prstGeom prst="rect">
            <a:avLst/>
          </a:prstGeom>
          <a:noFill/>
        </p:spPr>
        <p:txBody>
          <a:bodyPr wrap="none" rtlCol="0">
            <a:spAutoFit/>
          </a:bodyPr>
          <a:lstStyle/>
          <a:p>
            <a:r>
              <a:rPr lang="en-GB" sz="1000" dirty="0">
                <a:latin typeface="Gill Sans MT" panose="020B0502020104020203" pitchFamily="34" charset="77"/>
                <a:cs typeface="Arial" panose="020B0604020202020204" pitchFamily="34" charset="0"/>
              </a:rPr>
              <a:t>(J. Li </a:t>
            </a:r>
            <a:r>
              <a:rPr lang="en-GB" sz="1000" i="1" dirty="0">
                <a:latin typeface="Gill Sans MT" panose="020B0502020104020203" pitchFamily="34" charset="77"/>
                <a:cs typeface="Arial" panose="020B0604020202020204" pitchFamily="34" charset="0"/>
              </a:rPr>
              <a:t>et al</a:t>
            </a:r>
            <a:r>
              <a:rPr lang="en-GB" sz="1000" dirty="0">
                <a:latin typeface="Gill Sans MT" panose="020B0502020104020203" pitchFamily="34" charset="77"/>
                <a:cs typeface="Arial" panose="020B0604020202020204" pitchFamily="34" charset="0"/>
              </a:rPr>
              <a:t>., 2025). </a:t>
            </a:r>
          </a:p>
        </p:txBody>
      </p:sp>
    </p:spTree>
    <p:extLst>
      <p:ext uri="{BB962C8B-B14F-4D97-AF65-F5344CB8AC3E}">
        <p14:creationId xmlns:p14="http://schemas.microsoft.com/office/powerpoint/2010/main" val="3606663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27</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259912"/>
            <a:ext cx="7243852" cy="4575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1740355" y="6160152"/>
            <a:ext cx="8503306" cy="400110"/>
          </a:xfrm>
          <a:prstGeom prst="rect">
            <a:avLst/>
          </a:prstGeom>
          <a:noFill/>
        </p:spPr>
        <p:txBody>
          <a:bodyPr wrap="square">
            <a:spAutoFit/>
          </a:bodyPr>
          <a:lstStyle/>
          <a:p>
            <a:r>
              <a:rPr lang="en-GB" sz="1000" dirty="0">
                <a:solidFill>
                  <a:srgbClr val="222222"/>
                </a:solidFill>
                <a:latin typeface="Gill Sans MT" panose="020B0502020104020203" pitchFamily="34" charset="77"/>
              </a:rPr>
              <a:t>Wang, C., Li, Y., </a:t>
            </a:r>
            <a:r>
              <a:rPr lang="en-GB" sz="1000" dirty="0" err="1">
                <a:solidFill>
                  <a:srgbClr val="222222"/>
                </a:solidFill>
                <a:latin typeface="Gill Sans MT" panose="020B0502020104020203" pitchFamily="34" charset="77"/>
              </a:rPr>
              <a:t>Tsuboshita</a:t>
            </a:r>
            <a:r>
              <a:rPr lang="en-GB" sz="1000" dirty="0">
                <a:solidFill>
                  <a:srgbClr val="222222"/>
                </a:solidFill>
                <a:latin typeface="Gill Sans MT" panose="020B0502020104020203" pitchFamily="34" charset="77"/>
              </a:rPr>
              <a:t>, Y. </a:t>
            </a:r>
            <a:r>
              <a:rPr lang="en-GB" sz="1000" i="1" dirty="0">
                <a:solidFill>
                  <a:srgbClr val="222222"/>
                </a:solidFill>
                <a:latin typeface="Gill Sans MT" panose="020B0502020104020203" pitchFamily="34" charset="77"/>
              </a:rPr>
              <a:t>et al.</a:t>
            </a:r>
            <a:r>
              <a:rPr lang="en-GB" sz="1000" dirty="0">
                <a:solidFill>
                  <a:srgbClr val="222222"/>
                </a:solidFill>
                <a:latin typeface="Gill Sans MT" panose="020B0502020104020203" pitchFamily="34" charset="77"/>
              </a:rPr>
              <a:t> A high-generalizability machine learning framework for predicting the progression of Alzheimer’s disease using limited </a:t>
            </a:r>
            <a:r>
              <a:rPr lang="en-GB" sz="1000" dirty="0" err="1">
                <a:solidFill>
                  <a:srgbClr val="222222"/>
                </a:solidFill>
                <a:latin typeface="Gill Sans MT" panose="020B0502020104020203" pitchFamily="34" charset="77"/>
              </a:rPr>
              <a:t>data.</a:t>
            </a:r>
            <a:r>
              <a:rPr lang="en-GB" sz="1000" i="1" dirty="0" err="1">
                <a:solidFill>
                  <a:srgbClr val="222222"/>
                </a:solidFill>
                <a:latin typeface="Gill Sans MT" panose="020B0502020104020203" pitchFamily="34" charset="77"/>
              </a:rPr>
              <a:t>npj</a:t>
            </a:r>
            <a:r>
              <a:rPr lang="en-GB" sz="1000" i="1" dirty="0">
                <a:solidFill>
                  <a:srgbClr val="222222"/>
                </a:solidFill>
                <a:latin typeface="Gill Sans MT" panose="020B0502020104020203" pitchFamily="34" charset="77"/>
              </a:rPr>
              <a:t> Digit. Med.</a:t>
            </a:r>
            <a:r>
              <a:rPr lang="en-GB" sz="1000" dirty="0">
                <a:solidFill>
                  <a:srgbClr val="222222"/>
                </a:solidFill>
                <a:latin typeface="Gill Sans MT" panose="020B0502020104020203" pitchFamily="34" charset="77"/>
              </a:rPr>
              <a:t> 5, 43 (2022). </a:t>
            </a:r>
            <a:endParaRPr lang="en-GB" sz="1000" dirty="0">
              <a:latin typeface="Gill Sans MT" panose="020B0502020104020203" pitchFamily="34" charset="77"/>
            </a:endParaRPr>
          </a:p>
        </p:txBody>
      </p:sp>
    </p:spTree>
    <p:extLst>
      <p:ext uri="{BB962C8B-B14F-4D97-AF65-F5344CB8AC3E}">
        <p14:creationId xmlns:p14="http://schemas.microsoft.com/office/powerpoint/2010/main" val="381714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28</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2985254" y="2479915"/>
            <a:ext cx="6496474" cy="3058709"/>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3935685" y="5418751"/>
            <a:ext cx="6453292" cy="211385"/>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3084458" y="3670771"/>
            <a:ext cx="5669629" cy="34817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3084458" y="4734395"/>
            <a:ext cx="5669629" cy="725171"/>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3084458" y="4132583"/>
            <a:ext cx="5669629" cy="38085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1158240" y="1142020"/>
            <a:ext cx="8739782" cy="535531"/>
          </a:xfrm>
          <a:prstGeom prst="rect">
            <a:avLst/>
          </a:prstGeom>
          <a:noFill/>
        </p:spPr>
        <p:txBody>
          <a:bodyPr wrap="square" rtlCol="0">
            <a:spAutoFit/>
          </a:bodyPr>
          <a:lstStyle/>
          <a:p>
            <a:r>
              <a:rPr lang="en-GB" sz="144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1158240" y="1867628"/>
            <a:ext cx="8826192" cy="535531"/>
          </a:xfrm>
          <a:prstGeom prst="rect">
            <a:avLst/>
          </a:prstGeom>
          <a:noFill/>
        </p:spPr>
        <p:txBody>
          <a:bodyPr wrap="square">
            <a:spAutoFit/>
          </a:bodyPr>
          <a:lstStyle/>
          <a:p>
            <a:r>
              <a:rPr lang="en-GB" sz="144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785825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29</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1158240" y="1194096"/>
            <a:ext cx="9530088" cy="87365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3558342" y="1924685"/>
            <a:ext cx="5075316" cy="3427243"/>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1158241" y="5197866"/>
            <a:ext cx="9277607" cy="932076"/>
          </a:xfrm>
          <a:prstGeom prst="rect">
            <a:avLst/>
          </a:prstGeom>
        </p:spPr>
      </p:pic>
      <p:sp>
        <p:nvSpPr>
          <p:cNvPr id="7" name="TextBox 6">
            <a:extLst>
              <a:ext uri="{FF2B5EF4-FFF2-40B4-BE49-F238E27FC236}">
                <a16:creationId xmlns:a16="http://schemas.microsoft.com/office/drawing/2014/main" id="{D068A0DC-D346-7287-BB93-9400BC4079E3}"/>
              </a:ext>
            </a:extLst>
          </p:cNvPr>
          <p:cNvSpPr txBox="1"/>
          <p:nvPr/>
        </p:nvSpPr>
        <p:spPr>
          <a:xfrm>
            <a:off x="800025" y="6203610"/>
            <a:ext cx="2844801" cy="246221"/>
          </a:xfrm>
          <a:prstGeom prst="rect">
            <a:avLst/>
          </a:prstGeom>
          <a:noFill/>
        </p:spPr>
        <p:txBody>
          <a:bodyPr wrap="square">
            <a:spAutoFit/>
          </a:bodyPr>
          <a:lstStyle/>
          <a:p>
            <a:r>
              <a:rPr lang="en-GB" sz="1000" dirty="0">
                <a:latin typeface="Gill Sans MT" panose="020B0502020104020203" pitchFamily="34" charset="77"/>
              </a:rPr>
              <a:t>(Alex Capstick</a:t>
            </a:r>
            <a:r>
              <a:rPr lang="en-GB" sz="1000" i="1" dirty="0">
                <a:latin typeface="Gill Sans MT" panose="020B0502020104020203" pitchFamily="34" charset="77"/>
              </a:rPr>
              <a:t> et al., </a:t>
            </a:r>
            <a:r>
              <a:rPr lang="en-GB" sz="1000" i="1" dirty="0" err="1">
                <a:latin typeface="Gill Sans MT" panose="020B0502020104020203" pitchFamily="34" charset="77"/>
              </a:rPr>
              <a:t>npj</a:t>
            </a:r>
            <a:r>
              <a:rPr lang="en-GB" sz="1000" i="1" dirty="0">
                <a:latin typeface="Gill Sans MT" panose="020B0502020104020203" pitchFamily="34" charset="77"/>
              </a:rPr>
              <a:t> Digital Medicine, 2024).</a:t>
            </a:r>
            <a:endParaRPr lang="en-GB" sz="1000" dirty="0">
              <a:latin typeface="Gill Sans MT" panose="020B0502020104020203" pitchFamily="34" charset="77"/>
            </a:endParaRPr>
          </a:p>
        </p:txBody>
      </p:sp>
    </p:spTree>
    <p:extLst>
      <p:ext uri="{BB962C8B-B14F-4D97-AF65-F5344CB8AC3E}">
        <p14:creationId xmlns:p14="http://schemas.microsoft.com/office/powerpoint/2010/main" val="192143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72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p>
          <a:p>
            <a:r>
              <a:rPr lang="en-GB" sz="2400" dirty="0"/>
              <a:t>For example, biological considerations informed the development of successful regularisation schemes that support generalisation beyond training data. </a:t>
            </a:r>
          </a:p>
          <a:p>
            <a:r>
              <a:rPr lang="en-GB" sz="2400" dirty="0"/>
              <a:t>One such scheme, in which only a subset of units participate in the processing of a given training example (‘‘dropout’’), was motivated by the stochasticity that is inherent in biological systems populated by neurons that fire with Poisson-like statistics (</a:t>
            </a:r>
            <a:r>
              <a:rPr lang="en-GB" sz="2400" dirty="0">
                <a:solidFill>
                  <a:srgbClr val="2196D1"/>
                </a:solidFill>
              </a:rPr>
              <a:t>Hinton </a:t>
            </a:r>
            <a:r>
              <a:rPr lang="en-GB" sz="2400" i="1" dirty="0">
                <a:solidFill>
                  <a:srgbClr val="2196D1"/>
                </a:solidFill>
              </a:rPr>
              <a:t>et al</a:t>
            </a:r>
            <a:r>
              <a:rPr lang="en-GB" sz="2400" dirty="0">
                <a:solidFill>
                  <a:srgbClr val="2196D1"/>
                </a:solidFill>
              </a:rPr>
              <a:t>., 2012</a:t>
            </a:r>
            <a:r>
              <a:rPr lang="en-GB" sz="2400" dirty="0"/>
              <a:t>). </a:t>
            </a:r>
            <a:endParaRPr lang="en-GB" dirty="0"/>
          </a:p>
          <a:p>
            <a:pPr>
              <a:spcBef>
                <a:spcPts val="720"/>
              </a:spcBef>
            </a:pP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6" name="TextBox 5">
            <a:extLst>
              <a:ext uri="{FF2B5EF4-FFF2-40B4-BE49-F238E27FC236}">
                <a16:creationId xmlns:a16="http://schemas.microsoft.com/office/drawing/2014/main" id="{491F6D26-C817-70BA-9803-A868E06130E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94871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31</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571" y="2996952"/>
            <a:ext cx="7508858" cy="3032868"/>
          </a:xfrm>
          <a:prstGeom prst="rect">
            <a:avLst/>
          </a:prstGeom>
        </p:spPr>
      </p:pic>
    </p:spTree>
    <p:extLst>
      <p:ext uri="{BB962C8B-B14F-4D97-AF65-F5344CB8AC3E}">
        <p14:creationId xmlns:p14="http://schemas.microsoft.com/office/powerpoint/2010/main" val="130261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32</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965" y="1787218"/>
            <a:ext cx="9568070" cy="30071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1559496" y="6258640"/>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54911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a lower dimension where the encoding and decoding functions:</a:t>
            </a:r>
          </a:p>
          <a:p>
            <a:pPr lvl="1"/>
            <a:r>
              <a:rPr lang="en-GB" sz="2400" dirty="0">
                <a:solidFill>
                  <a:srgbClr val="000305"/>
                </a:solidFill>
              </a:rPr>
              <a:t>data-specific</a:t>
            </a:r>
          </a:p>
          <a:p>
            <a:pPr lvl="1"/>
            <a:r>
              <a:rPr lang="en-GB" sz="2400" dirty="0">
                <a:solidFill>
                  <a:srgbClr val="000305"/>
                </a:solidFill>
              </a:rPr>
              <a:t>lossy, </a:t>
            </a:r>
          </a:p>
          <a:p>
            <a:pPr lvl="1"/>
            <a:r>
              <a:rPr lang="en-GB" sz="2400" i="1" dirty="0">
                <a:solidFill>
                  <a:srgbClr val="000305"/>
                </a:solidFill>
              </a:rPr>
              <a:t>learned automatically from examples</a:t>
            </a:r>
            <a:r>
              <a:rPr lang="en-GB" sz="2400" dirty="0">
                <a:solidFill>
                  <a:srgbClr val="000305"/>
                </a:solidFill>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33</a:t>
            </a:fld>
            <a:endParaRPr lang="en-GB" altLang="en-US" dirty="0"/>
          </a:p>
        </p:txBody>
      </p:sp>
      <p:sp>
        <p:nvSpPr>
          <p:cNvPr id="6" name="TextBox 5">
            <a:extLst>
              <a:ext uri="{FF2B5EF4-FFF2-40B4-BE49-F238E27FC236}">
                <a16:creationId xmlns:a16="http://schemas.microsoft.com/office/drawing/2014/main" id="{56DD1591-16EF-637B-3804-67992C7D6E45}"/>
              </a:ext>
            </a:extLst>
          </p:cNvPr>
          <p:cNvSpPr txBox="1"/>
          <p:nvPr/>
        </p:nvSpPr>
        <p:spPr>
          <a:xfrm>
            <a:off x="711201" y="6381751"/>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189737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6" name="TextBox 5">
            <a:extLst>
              <a:ext uri="{FF2B5EF4-FFF2-40B4-BE49-F238E27FC236}">
                <a16:creationId xmlns:a16="http://schemas.microsoft.com/office/drawing/2014/main" id="{EA1D1D50-CBAD-B1D6-3A50-F578847112E7}"/>
              </a:ext>
            </a:extLst>
          </p:cNvPr>
          <p:cNvSpPr txBox="1"/>
          <p:nvPr/>
        </p:nvSpPr>
        <p:spPr>
          <a:xfrm>
            <a:off x="609600" y="6372352"/>
            <a:ext cx="5486400" cy="246221"/>
          </a:xfrm>
          <a:prstGeom prst="rect">
            <a:avLst/>
          </a:prstGeom>
          <a:noFill/>
        </p:spPr>
        <p:txBody>
          <a:bodyPr wrap="square">
            <a:spAutoFit/>
          </a:bodyPr>
          <a:lstStyle/>
          <a:p>
            <a:r>
              <a:rPr lang="en-GB" sz="1000" dirty="0">
                <a:latin typeface="Gill Sans MT" panose="020B0502020104020203" pitchFamily="34" charset="77"/>
              </a:rPr>
              <a:t>Source: https://</a:t>
            </a:r>
            <a:r>
              <a:rPr lang="en-GB" sz="1000" dirty="0" err="1">
                <a:latin typeface="Gill Sans MT" panose="020B0502020104020203" pitchFamily="34" charset="77"/>
              </a:rPr>
              <a:t>blog.keras.io</a:t>
            </a:r>
            <a:r>
              <a:rPr lang="en-GB" sz="1000" dirty="0">
                <a:latin typeface="Gill Sans MT" panose="020B0502020104020203" pitchFamily="34" charset="77"/>
              </a:rPr>
              <a:t>/building-autoencoders-in-</a:t>
            </a:r>
            <a:r>
              <a:rPr lang="en-GB" sz="1000" dirty="0" err="1">
                <a:latin typeface="Gill Sans MT" panose="020B0502020104020203" pitchFamily="34" charset="77"/>
              </a:rPr>
              <a:t>keras.html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301188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17137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36</a:t>
            </a:fld>
            <a:endParaRPr lang="en-GB" altLang="en-US" dirty="0"/>
          </a:p>
        </p:txBody>
      </p:sp>
      <p:sp>
        <p:nvSpPr>
          <p:cNvPr id="6" name="TextBox 5">
            <a:extLst>
              <a:ext uri="{FF2B5EF4-FFF2-40B4-BE49-F238E27FC236}">
                <a16:creationId xmlns:a16="http://schemas.microsoft.com/office/drawing/2014/main" id="{2500C0AC-E649-8061-B228-21189DCCFAAA}"/>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38804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dirty="0"/>
          </a:p>
        </p:txBody>
      </p:sp>
      <p:pic>
        <p:nvPicPr>
          <p:cNvPr id="3074" name="Picture 2" descr="DropOut examples">
            <a:extLst>
              <a:ext uri="{FF2B5EF4-FFF2-40B4-BE49-F238E27FC236}">
                <a16:creationId xmlns:a16="http://schemas.microsoft.com/office/drawing/2014/main" id="{433CC9A6-24C9-AAB0-2712-03B8E03B0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060848"/>
            <a:ext cx="5750148" cy="3227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79692-CF89-681B-8C70-3E96F49A59A1}"/>
              </a:ext>
            </a:extLst>
          </p:cNvPr>
          <p:cNvSpPr txBox="1"/>
          <p:nvPr/>
        </p:nvSpPr>
        <p:spPr>
          <a:xfrm>
            <a:off x="839416" y="6166405"/>
            <a:ext cx="7481535" cy="246221"/>
          </a:xfrm>
          <a:prstGeom prst="rect">
            <a:avLst/>
          </a:prstGeom>
          <a:noFill/>
        </p:spPr>
        <p:txBody>
          <a:bodyPr wrap="none" rtlCol="0">
            <a:spAutoFit/>
          </a:bodyPr>
          <a:lstStyle/>
          <a:p>
            <a:r>
              <a:rPr lang="en-GB" sz="1000" dirty="0">
                <a:latin typeface="Gill Sans MT" panose="020B0502020104020203" pitchFamily="34" charset="77"/>
              </a:rPr>
              <a:t>Image source: Matt Krause via https://</a:t>
            </a:r>
            <a:r>
              <a:rPr lang="en-GB" sz="1000" dirty="0" err="1">
                <a:latin typeface="Gill Sans MT" panose="020B0502020104020203" pitchFamily="34" charset="77"/>
              </a:rPr>
              <a:t>stats.stackexchange.com</a:t>
            </a:r>
            <a:r>
              <a:rPr lang="en-GB" sz="1000" dirty="0">
                <a:latin typeface="Gill Sans MT" panose="020B0502020104020203" pitchFamily="34" charset="77"/>
              </a:rPr>
              <a:t>/questions/201569/what-is-the-difference-between-dropout-and-drop-connect</a:t>
            </a:r>
          </a:p>
        </p:txBody>
      </p:sp>
    </p:spTree>
    <p:extLst>
      <p:ext uri="{BB962C8B-B14F-4D97-AF65-F5344CB8AC3E}">
        <p14:creationId xmlns:p14="http://schemas.microsoft.com/office/powerpoint/2010/main" val="2823233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892675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
        <p:nvSpPr>
          <p:cNvPr id="6" name="TextBox 5">
            <a:extLst>
              <a:ext uri="{FF2B5EF4-FFF2-40B4-BE49-F238E27FC236}">
                <a16:creationId xmlns:a16="http://schemas.microsoft.com/office/drawing/2014/main" id="{E31B3757-5AE9-0D8B-3491-54D8D90BD113}"/>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223591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non-linear computations transform raw visual input into an increasingly complex set of features, permitting object recognition that is invariant to transformations of pose, illumination, or scale.</a:t>
            </a:r>
          </a:p>
          <a:p>
            <a:r>
              <a:rPr lang="en-GB" sz="2400" dirty="0"/>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p>
          <a:p>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6" name="TextBox 5">
            <a:extLst>
              <a:ext uri="{FF2B5EF4-FFF2-40B4-BE49-F238E27FC236}">
                <a16:creationId xmlns:a16="http://schemas.microsoft.com/office/drawing/2014/main" id="{F61D6FC5-F49B-C505-FB87-F452D783BFD0}"/>
              </a:ext>
            </a:extLst>
          </p:cNvPr>
          <p:cNvSpPr txBox="1"/>
          <p:nvPr/>
        </p:nvSpPr>
        <p:spPr>
          <a:xfrm>
            <a:off x="935371" y="6325484"/>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719555D-01F6-C3D1-2A94-B338D6398E63}"/>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7238282" y="4005064"/>
            <a:ext cx="4330461" cy="2165230"/>
          </a:xfrm>
          <a:prstGeom prst="rect">
            <a:avLst/>
          </a:prstGeom>
          <a:noFill/>
        </p:spPr>
      </p:pic>
      <p:sp>
        <p:nvSpPr>
          <p:cNvPr id="8" name="TextBox 7">
            <a:extLst>
              <a:ext uri="{FF2B5EF4-FFF2-40B4-BE49-F238E27FC236}">
                <a16:creationId xmlns:a16="http://schemas.microsoft.com/office/drawing/2014/main" id="{599F3029-6B09-3C6E-F26A-C8D534CF7A8D}"/>
              </a:ext>
            </a:extLst>
          </p:cNvPr>
          <p:cNvSpPr txBox="1"/>
          <p:nvPr/>
        </p:nvSpPr>
        <p:spPr>
          <a:xfrm>
            <a:off x="932573" y="6532432"/>
            <a:ext cx="7003086"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Helvetica Neue" panose="02000503000000020004" pitchFamily="2" charset="0"/>
              </a:rPr>
              <a:t>Image source: Grace W. Lindsay, Gatsby Unit, UCL, https://</a:t>
            </a:r>
            <a:r>
              <a:rPr lang="en-GB" sz="1000" dirty="0" err="1">
                <a:latin typeface="Gill Sans MT" panose="020B0502020104020203" pitchFamily="34" charset="77"/>
                <a:ea typeface="Helvetica Neue" panose="02000503000000020004" pitchFamily="2" charset="0"/>
                <a:cs typeface="Helvetica Neue" panose="02000503000000020004" pitchFamily="2" charset="0"/>
              </a:rPr>
              <a:t>arxiv.org</a:t>
            </a:r>
            <a:r>
              <a:rPr lang="en-GB" sz="1000" dirty="0">
                <a:latin typeface="Gill Sans MT" panose="020B0502020104020203" pitchFamily="34" charset="77"/>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2521453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6" name="TextBox 5">
            <a:extLst>
              <a:ext uri="{FF2B5EF4-FFF2-40B4-BE49-F238E27FC236}">
                <a16:creationId xmlns:a16="http://schemas.microsoft.com/office/drawing/2014/main" id="{879CA57C-299A-AC7F-4523-5B09DA3512A9}"/>
              </a:ext>
            </a:extLst>
          </p:cNvPr>
          <p:cNvSpPr txBox="1"/>
          <p:nvPr/>
        </p:nvSpPr>
        <p:spPr>
          <a:xfrm>
            <a:off x="821037" y="6428502"/>
            <a:ext cx="5243743" cy="246221"/>
          </a:xfrm>
          <a:prstGeom prst="rect">
            <a:avLst/>
          </a:prstGeom>
          <a:noFill/>
        </p:spPr>
        <p:txBody>
          <a:bodyPr wrap="none" rtlCol="0">
            <a:spAutoFit/>
          </a:bodyPr>
          <a:lstStyle/>
          <a:p>
            <a:r>
              <a:rPr lang="en-GB" sz="1000" dirty="0">
                <a:latin typeface="Gill Sans MT" panose="020B0502020104020203" pitchFamily="34" charset="77"/>
              </a:rPr>
              <a:t>Source: Ian Goodfellow et al., Deep Learning, MIT Press, 2016. http://</a:t>
            </a:r>
            <a:r>
              <a:rPr lang="en-GB" sz="1000" dirty="0" err="1">
                <a:latin typeface="Gill Sans MT" panose="020B0502020104020203" pitchFamily="34" charset="77"/>
              </a:rPr>
              <a:t>www.deeplearningbook.org</a:t>
            </a:r>
            <a:endParaRPr lang="en-GB" sz="1000" dirty="0">
              <a:latin typeface="Gill Sans MT" panose="020B0502020104020203" pitchFamily="34" charset="77"/>
            </a:endParaRPr>
          </a:p>
        </p:txBody>
      </p:sp>
    </p:spTree>
    <p:extLst>
      <p:ext uri="{BB962C8B-B14F-4D97-AF65-F5344CB8AC3E}">
        <p14:creationId xmlns:p14="http://schemas.microsoft.com/office/powerpoint/2010/main" val="1260851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2768508" y="1225286"/>
            <a:ext cx="6367928" cy="188093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41</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5237698" y="1723688"/>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5237698" y="1723688"/>
                <a:ext cx="1597873" cy="683264"/>
              </a:xfrm>
              <a:prstGeom prst="rect">
                <a:avLst/>
              </a:prstGeom>
              <a:blipFill>
                <a:blip r:embed="rId2"/>
                <a:stretch>
                  <a:fillRect t="-3636" b="-14545"/>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8757845" y="4206686"/>
            <a:ext cx="378590" cy="1103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7116037" y="3937839"/>
            <a:ext cx="1443682" cy="627865"/>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92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9284078" y="4001391"/>
                <a:ext cx="1004509" cy="3877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920" i="1">
                          <a:latin typeface="Cambria Math" panose="02040503050406030204" pitchFamily="18" charset="0"/>
                        </a:rPr>
                        <m:t>𝑃𝑟𝑒𝑑𝑖𝑐𝑡𝑖𝑜𝑛𝑠</m:t>
                      </m:r>
                    </m:oMath>
                  </m:oMathPara>
                </a14:m>
                <a:endParaRPr lang="en-GB" sz="192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9284078" y="4001391"/>
                <a:ext cx="1004509" cy="387798"/>
              </a:xfrm>
              <a:prstGeom prst="rect">
                <a:avLst/>
              </a:prstGeom>
              <a:blipFill>
                <a:blip r:embed="rId3"/>
                <a:stretch>
                  <a:fillRect r="-43750"/>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2959214" y="1665183"/>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1151778" y="187700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𝑋</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1151778" y="1877007"/>
                <a:ext cx="1321445" cy="381002"/>
              </a:xfrm>
              <a:prstGeom prst="rect">
                <a:avLst/>
              </a:prstGeom>
              <a:blipFill>
                <a:blip r:embed="rId4"/>
                <a:stretch>
                  <a:fillRect b="-3226"/>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6662155" y="4255723"/>
            <a:ext cx="31971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2486812" y="213285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1014583" y="3856794"/>
                <a:ext cx="1619870" cy="424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160" i="1" dirty="0">
                          <a:latin typeface="Cambria Math" panose="02040503050406030204" pitchFamily="18" charset="0"/>
                        </a:rPr>
                        <m:t>𝑋</m:t>
                      </m:r>
                      <m:r>
                        <a:rPr lang="en-GB" sz="2160" i="1" baseline="-25000" dirty="0" err="1">
                          <a:latin typeface="Cambria Math" panose="02040503050406030204" pitchFamily="18" charset="0"/>
                        </a:rPr>
                        <m:t>𝑙𝑎𝑏𝑒𝑙𝑙𝑒𝑑</m:t>
                      </m:r>
                    </m:oMath>
                  </m:oMathPara>
                </a14:m>
                <a:endParaRPr lang="en-GB" sz="216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1014583" y="3856794"/>
                <a:ext cx="1619870" cy="424732"/>
              </a:xfrm>
              <a:prstGeom prst="rect">
                <a:avLst/>
              </a:prstGeom>
              <a:blipFill>
                <a:blip r:embed="rId5"/>
                <a:stretch>
                  <a:fillRect b="-2941"/>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7284602" y="1716987"/>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4799856"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6835571" y="2120218"/>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9462875" y="2003197"/>
                <a:ext cx="1321445" cy="381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920" i="1" dirty="0">
                          <a:latin typeface="Cambria Math" panose="02040503050406030204" pitchFamily="18" charset="0"/>
                        </a:rPr>
                        <m:t>𝑅</m:t>
                      </m:r>
                      <m:r>
                        <a:rPr lang="en-GB" sz="1920" i="1" baseline="-25000" dirty="0" err="1">
                          <a:latin typeface="Cambria Math" panose="02040503050406030204" pitchFamily="18" charset="0"/>
                        </a:rPr>
                        <m:t>𝑢𝑛𝑙𝑎𝑏𝑒𝑙𝑙𝑒𝑑</m:t>
                      </m:r>
                    </m:oMath>
                  </m:oMathPara>
                </a14:m>
                <a:endParaRPr lang="en-GB" sz="192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9462875" y="2003197"/>
                <a:ext cx="1321445" cy="381002"/>
              </a:xfrm>
              <a:prstGeom prst="rect">
                <a:avLst/>
              </a:prstGeom>
              <a:blipFill>
                <a:blip r:embed="rId6"/>
                <a:stretch>
                  <a:fillRect b="-3226"/>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9136435" y="2205721"/>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2959214" y="3609165"/>
            <a:ext cx="1698084" cy="938456"/>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92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2473223" y="4206686"/>
            <a:ext cx="29528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4982060" y="3740385"/>
                <a:ext cx="1597873" cy="683264"/>
              </a:xfrm>
              <a:prstGeom prst="rect">
                <a:avLst/>
              </a:prstGeom>
              <a:noFill/>
            </p:spPr>
            <p:txBody>
              <a:bodyPr wrap="square" rtlCol="0">
                <a:spAutoFit/>
              </a:bodyPr>
              <a:lstStyle/>
              <a:p>
                <a:pPr algn="ctr"/>
                <a:r>
                  <a:rPr lang="en-GB" sz="1920" dirty="0"/>
                  <a:t>H</a:t>
                </a:r>
              </a:p>
              <a:p>
                <a:pPr algn="ctr"/>
                <a:r>
                  <a:rPr lang="en-GB" sz="1920" dirty="0"/>
                  <a:t>{</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1</m:t>
                        </m:r>
                      </m:sub>
                    </m:sSub>
                  </m:oMath>
                </a14:m>
                <a:r>
                  <a:rPr lang="en-GB" sz="1920" dirty="0"/>
                  <a:t>, …, </a:t>
                </a:r>
                <a14:m>
                  <m:oMath xmlns:m="http://schemas.openxmlformats.org/officeDocument/2006/math">
                    <m:sSub>
                      <m:sSubPr>
                        <m:ctrlPr>
                          <a:rPr lang="en-GB" sz="1920" i="1">
                            <a:latin typeface="Cambria Math" panose="02040503050406030204" pitchFamily="18" charset="0"/>
                          </a:rPr>
                        </m:ctrlPr>
                      </m:sSubPr>
                      <m:e>
                        <m:r>
                          <a:rPr lang="en-GB" sz="1920" i="1">
                            <a:latin typeface="Cambria Math" panose="02040503050406030204" pitchFamily="18" charset="0"/>
                          </a:rPr>
                          <m:t>h</m:t>
                        </m:r>
                      </m:e>
                      <m:sub>
                        <m:r>
                          <a:rPr lang="en-GB" sz="1920" i="1">
                            <a:latin typeface="Cambria Math" panose="02040503050406030204" pitchFamily="18" charset="0"/>
                          </a:rPr>
                          <m:t>𝑛</m:t>
                        </m:r>
                      </m:sub>
                    </m:sSub>
                  </m:oMath>
                </a14:m>
                <a:r>
                  <a:rPr lang="en-GB" sz="192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4982060" y="3740385"/>
                <a:ext cx="1597873" cy="683264"/>
              </a:xfrm>
              <a:prstGeom prst="rect">
                <a:avLst/>
              </a:prstGeom>
              <a:blipFill>
                <a:blip r:embed="rId7"/>
                <a:stretch>
                  <a:fillRect t="-3636" b="-12727"/>
                </a:stretch>
              </a:blipFill>
            </p:spPr>
            <p:txBody>
              <a:bodyPr/>
              <a:lstStyle/>
              <a:p>
                <a:r>
                  <a:rPr lang="en-GB">
                    <a:noFill/>
                  </a:rPr>
                  <a:t> </a:t>
                </a:r>
              </a:p>
            </p:txBody>
          </p:sp>
        </mc:Fallback>
      </mc:AlternateContent>
    </p:spTree>
    <p:extLst>
      <p:ext uri="{BB962C8B-B14F-4D97-AF65-F5344CB8AC3E}">
        <p14:creationId xmlns:p14="http://schemas.microsoft.com/office/powerpoint/2010/main" val="158789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1000">
                <a:latin typeface="Helvetica Neue" panose="02000503000000020004" pitchFamily="2" charset="0"/>
                <a:ea typeface="Helvetica Neue" panose="02000503000000020004" pitchFamily="2" charset="0"/>
              </a:rPr>
              <a:pPr/>
              <a:t>42</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1000">
                <a:latin typeface="Helvetica Neue" panose="02000503000000020004" pitchFamily="2" charset="0"/>
                <a:ea typeface="Helvetica Neue" panose="02000503000000020004" pitchFamily="2" charset="0"/>
              </a:rPr>
              <a:pPr/>
              <a:t>43</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the number of values each feature can take is inferred automatically from the dataset. </a:t>
            </a:r>
          </a:p>
          <a:p>
            <a:r>
              <a:rPr lang="en-GB" altLang="en-US" dirty="0"/>
              <a:t>It is possible to specify this explicitly using the parameter </a:t>
            </a:r>
            <a:r>
              <a:rPr lang="en-GB" altLang="en-US" i="1" dirty="0" err="1"/>
              <a:t>n_values</a:t>
            </a:r>
            <a:r>
              <a:rPr lang="en-GB" altLang="en-US" dirty="0"/>
              <a:t>. </a:t>
            </a:r>
          </a:p>
          <a:p>
            <a:r>
              <a:rPr lang="en-GB" altLang="en-US" dirty="0"/>
              <a:t>For example, if there are two genders, three possible continents and four web browsers in our dataset. Then, we fit the estimator and transform a data point. </a:t>
            </a:r>
          </a:p>
          <a:p>
            <a:r>
              <a:rPr lang="en-GB" altLang="en-US" dirty="0"/>
              <a:t>In the result, the first two numbers encode the gender, the next set of three numbers is the continent and the last four are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1000">
                <a:latin typeface="Helvetica Neue" panose="02000503000000020004" pitchFamily="2" charset="0"/>
                <a:ea typeface="Helvetica Neue" panose="02000503000000020004" pitchFamily="2" charset="0"/>
              </a:rPr>
              <a:pPr/>
              <a:t>44</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1000">
                <a:latin typeface="Helvetica Neue" panose="02000503000000020004" pitchFamily="2" charset="0"/>
                <a:ea typeface="Helvetica Neue" panose="02000503000000020004" pitchFamily="2" charset="0"/>
              </a:rPr>
              <a:pPr/>
              <a:t>45</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1000">
                <a:latin typeface="Gill Sans MT" panose="020B0502020104020203" pitchFamily="34" charset="77"/>
              </a:rPr>
              <a:pPr/>
              <a:t>46</a:t>
            </a:fld>
            <a:endParaRPr lang="en-GB" altLang="en-US" sz="1000">
              <a:latin typeface="Gill Sans MT" panose="020B0502020104020203" pitchFamily="34"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scikit-learn 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1000">
                <a:latin typeface="Helvetica Neue" panose="02000503000000020004" pitchFamily="2" charset="0"/>
                <a:ea typeface="Helvetica Neue" panose="02000503000000020004" pitchFamily="2" charset="0"/>
              </a:rPr>
              <a:pPr/>
              <a:t>47</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values encodings.</a:t>
            </a:r>
          </a:p>
          <a:p>
            <a:pPr marL="0" indent="0">
              <a:buNone/>
            </a:pPr>
            <a:endParaRPr lang="en-GB" altLang="en-US" dirty="0"/>
          </a:p>
          <a:p>
            <a:r>
              <a:rPr lang="en-GB" altLang="en-US" b="1" dirty="0"/>
              <a:t>strategy</a:t>
            </a:r>
            <a:r>
              <a:rPr lang="en-GB" altLang="en-US" dirty="0"/>
              <a:t>: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1000">
                <a:latin typeface="Helvetica Neue" panose="02000503000000020004" pitchFamily="2" charset="0"/>
                <a:ea typeface="Helvetica Neue" panose="02000503000000020004" pitchFamily="2" charset="0"/>
              </a:rPr>
              <a:pPr/>
              <a:t>48</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However,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49</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5</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18" y="1960038"/>
            <a:ext cx="9461242" cy="3363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639136" y="6444477"/>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416843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dirty="0"/>
              <a:t>The classes in the </a:t>
            </a:r>
            <a:r>
              <a:rPr lang="en-GB" altLang="en-US" i="1" dirty="0" err="1"/>
              <a:t>sklearn.feature_selection</a:t>
            </a:r>
            <a:r>
              <a:rPr lang="en-GB" altLang="en-US" dirty="0"/>
              <a:t> module can be used for feature selection/dimensionality reduction on sample sets, either to improve estimators</a:t>
            </a:r>
            <a:r>
              <a:rPr lang="en-GB" altLang="en-GB" dirty="0"/>
              <a:t>’</a:t>
            </a:r>
            <a:r>
              <a:rPr lang="en-GB" altLang="en-US" dirty="0"/>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1000">
                <a:latin typeface="Helvetica Neue" panose="02000503000000020004" pitchFamily="2" charset="0"/>
                <a:ea typeface="Helvetica Neue" panose="02000503000000020004" pitchFamily="2" charset="0"/>
              </a:rPr>
              <a:pPr/>
              <a:t>50</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 doesn</a:t>
            </a:r>
            <a:r>
              <a:rPr lang="en-GB" altLang="en-GB" dirty="0"/>
              <a:t>’</a:t>
            </a:r>
            <a:r>
              <a:rPr lang="en-GB" altLang="en-US" dirty="0"/>
              <a:t>t meet some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1000">
                <a:latin typeface="Helvetica Neue" panose="02000503000000020004" pitchFamily="2" charset="0"/>
                <a:ea typeface="Helvetica Neue" panose="02000503000000020004" pitchFamily="2" charset="0"/>
              </a:rPr>
              <a:pPr/>
              <a:t>51</a:t>
            </a:fld>
            <a:endParaRPr lang="en-GB" altLang="en-US" sz="1000">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1257062" y="2046447"/>
            <a:ext cx="9326880" cy="1500187"/>
          </a:xfrm>
        </p:spPr>
        <p:txBody>
          <a:bodyPr/>
          <a:lstStyle/>
          <a:p>
            <a:r>
              <a:rPr lang="en-GB" sz="2880" dirty="0">
                <a:solidFill>
                  <a:srgbClr val="003D7D"/>
                </a:solidFill>
              </a:rPr>
              <a:t>Some of the topics that we didn’t cover in this module</a:t>
            </a:r>
          </a:p>
          <a:p>
            <a:endParaRPr lang="en-GB" sz="2880" dirty="0">
              <a:solidFill>
                <a:srgbClr val="003D7D"/>
              </a:solidFill>
            </a:endParaRPr>
          </a:p>
          <a:p>
            <a:r>
              <a:rPr lang="en-GB" sz="2400" dirty="0">
                <a:solidFill>
                  <a:srgbClr val="003D7D"/>
                </a:solidFill>
              </a:rPr>
              <a:t>(some of these will be covered in the optional series in March/April)</a:t>
            </a:r>
          </a:p>
          <a:p>
            <a:endParaRPr lang="en-GB" sz="288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52</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53</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419" y="1537725"/>
            <a:ext cx="9391162" cy="378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911424" y="6381751"/>
            <a:ext cx="5486400" cy="246221"/>
          </a:xfrm>
          <a:prstGeom prst="rect">
            <a:avLst/>
          </a:prstGeom>
          <a:noFill/>
        </p:spPr>
        <p:txBody>
          <a:bodyPr wrap="square">
            <a:spAutoFit/>
          </a:bodyPr>
          <a:lstStyle/>
          <a:p>
            <a:r>
              <a:rPr lang="en-GB" sz="1000" dirty="0">
                <a:latin typeface="Gill Sans MT" panose="020B0502020104020203" pitchFamily="34" charset="77"/>
                <a:ea typeface="Helvetica Neue" panose="02000503000000020004" pitchFamily="2" charset="0"/>
                <a:cs typeface="Arial" panose="020B0604020202020204" pitchFamily="34" charset="0"/>
              </a:rPr>
              <a:t>Source: Understanding Deep Learning, Simon J.D. Prince,  MIT Press. </a:t>
            </a:r>
            <a:endParaRPr lang="en-GB" sz="1000" dirty="0">
              <a:latin typeface="Gill Sans MT" panose="020B0502020104020203" pitchFamily="34" charset="77"/>
            </a:endParaRPr>
          </a:p>
        </p:txBody>
      </p:sp>
    </p:spTree>
    <p:extLst>
      <p:ext uri="{BB962C8B-B14F-4D97-AF65-F5344CB8AC3E}">
        <p14:creationId xmlns:p14="http://schemas.microsoft.com/office/powerpoint/2010/main" val="2138590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54</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2420889"/>
            <a:ext cx="6236148" cy="2921620"/>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983432" y="6035746"/>
            <a:ext cx="6365845" cy="707886"/>
          </a:xfrm>
          <a:prstGeom prst="rect">
            <a:avLst/>
          </a:prstGeom>
          <a:noFill/>
        </p:spPr>
        <p:txBody>
          <a:bodyPr wrap="none" rtlCol="0">
            <a:spAutoFit/>
          </a:bodyPr>
          <a:lstStyle/>
          <a:p>
            <a:r>
              <a:rPr lang="en-GB" sz="1000" dirty="0">
                <a:latin typeface="Gill Sans MT" panose="020B0502020104020203" pitchFamily="34" charset="77"/>
              </a:rPr>
              <a:t>Original paper: </a:t>
            </a:r>
            <a:r>
              <a:rPr lang="en-GB" sz="1000" i="1" dirty="0" err="1">
                <a:latin typeface="Gill Sans MT" panose="020B0502020104020203" pitchFamily="34" charset="77"/>
              </a:rPr>
              <a:t>Su</a:t>
            </a:r>
            <a:r>
              <a:rPr lang="en-GB" sz="1000" i="1" dirty="0">
                <a:latin typeface="Gill Sans MT" panose="020B0502020104020203" pitchFamily="34" charset="77"/>
              </a:rPr>
              <a:t>, Jiawei, Danilo Vasconcellos Vargas, and </a:t>
            </a:r>
            <a:r>
              <a:rPr lang="en-GB" sz="1000" i="1" dirty="0" err="1">
                <a:latin typeface="Gill Sans MT" panose="020B0502020104020203" pitchFamily="34" charset="77"/>
              </a:rPr>
              <a:t>Kouichi</a:t>
            </a:r>
            <a:r>
              <a:rPr lang="en-GB" sz="1000" i="1" dirty="0">
                <a:latin typeface="Gill Sans MT" panose="020B0502020104020203" pitchFamily="34" charset="77"/>
              </a:rPr>
              <a:t> Sakurai. "One pixel attack for fooling deep neural networks.</a:t>
            </a:r>
            <a:br>
              <a:rPr lang="en-GB" sz="1000" i="1" dirty="0">
                <a:latin typeface="Gill Sans MT" panose="020B0502020104020203" pitchFamily="34" charset="77"/>
              </a:rPr>
            </a:br>
            <a:r>
              <a:rPr lang="en-GB" sz="1000" i="1" dirty="0">
                <a:latin typeface="Gill Sans MT" panose="020B0502020104020203" pitchFamily="34" charset="77"/>
              </a:rPr>
              <a:t>"IEEE Transactions on Evolutionary Computation (2019)</a:t>
            </a:r>
          </a:p>
          <a:p>
            <a:endParaRPr lang="en-GB" sz="1000" dirty="0">
              <a:latin typeface="Gill Sans MT" panose="020B0502020104020203" pitchFamily="34" charset="77"/>
            </a:endParaRPr>
          </a:p>
          <a:p>
            <a:r>
              <a:rPr lang="en-GB" sz="1000" dirty="0">
                <a:latin typeface="Gill Sans MT" panose="020B0502020104020203" pitchFamily="34" charset="77"/>
              </a:rPr>
              <a:t>Image source: https://</a:t>
            </a:r>
            <a:r>
              <a:rPr lang="en-GB" sz="1000" dirty="0" err="1">
                <a:latin typeface="Gill Sans MT" panose="020B0502020104020203" pitchFamily="34" charset="77"/>
              </a:rPr>
              <a:t>christophm.github.io</a:t>
            </a:r>
            <a:r>
              <a:rPr lang="en-GB" sz="1000" dirty="0">
                <a:latin typeface="Gill Sans MT" panose="020B0502020104020203" pitchFamily="34" charset="77"/>
              </a:rPr>
              <a:t>/interpretable-ml-book/</a:t>
            </a:r>
            <a:r>
              <a:rPr lang="en-GB" sz="1000" dirty="0" err="1">
                <a:latin typeface="Gill Sans MT" panose="020B0502020104020203" pitchFamily="34" charset="77"/>
              </a:rPr>
              <a:t>adversarial.html</a:t>
            </a:r>
            <a:endParaRPr lang="en-GB" sz="1000" dirty="0">
              <a:latin typeface="Gill Sans MT" panose="020B0502020104020203" pitchFamily="34" charset="77"/>
            </a:endParaRPr>
          </a:p>
        </p:txBody>
      </p:sp>
    </p:spTree>
    <p:extLst>
      <p:ext uri="{BB962C8B-B14F-4D97-AF65-F5344CB8AC3E}">
        <p14:creationId xmlns:p14="http://schemas.microsoft.com/office/powerpoint/2010/main" val="535168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55</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7" y="2492896"/>
            <a:ext cx="7088656" cy="2880320"/>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911424" y="6381751"/>
            <a:ext cx="6417141" cy="400110"/>
          </a:xfrm>
          <a:prstGeom prst="rect">
            <a:avLst/>
          </a:prstGeom>
          <a:noFill/>
        </p:spPr>
        <p:txBody>
          <a:bodyPr wrap="none" rtlCol="0">
            <a:spAutoFit/>
          </a:bodyPr>
          <a:lstStyle/>
          <a:p>
            <a:r>
              <a:rPr lang="en-GB" sz="1000" dirty="0">
                <a:latin typeface="Gill Sans MT" panose="020B0502020104020203" pitchFamily="34" charset="77"/>
              </a:rPr>
              <a:t>Original paper: Explaining and Harnessing Adversarial Examples,  Ian J. Goodfellow, Jonathon </a:t>
            </a:r>
            <a:r>
              <a:rPr lang="en-GB" sz="1000" dirty="0" err="1">
                <a:latin typeface="Gill Sans MT" panose="020B0502020104020203" pitchFamily="34" charset="77"/>
              </a:rPr>
              <a:t>Shlens</a:t>
            </a:r>
            <a:r>
              <a:rPr lang="en-GB" sz="1000" dirty="0">
                <a:latin typeface="Gill Sans MT" panose="020B0502020104020203" pitchFamily="34" charset="77"/>
              </a:rPr>
              <a:t>, Christian </a:t>
            </a:r>
            <a:r>
              <a:rPr lang="en-GB" sz="1000" dirty="0" err="1">
                <a:latin typeface="Gill Sans MT" panose="020B0502020104020203" pitchFamily="34" charset="77"/>
              </a:rPr>
              <a:t>Szegedy</a:t>
            </a:r>
            <a:r>
              <a:rPr lang="en-GB" sz="1000" dirty="0">
                <a:latin typeface="Gill Sans MT" panose="020B0502020104020203" pitchFamily="34" charset="77"/>
              </a:rPr>
              <a:t>, </a:t>
            </a:r>
          </a:p>
          <a:p>
            <a:r>
              <a:rPr lang="en-GB" sz="1000" dirty="0">
                <a:latin typeface="Gill Sans MT" panose="020B0502020104020203" pitchFamily="34" charset="77"/>
              </a:rPr>
              <a:t>https://</a:t>
            </a:r>
            <a:r>
              <a:rPr lang="en-GB" sz="1000" dirty="0" err="1">
                <a:latin typeface="Gill Sans MT" panose="020B0502020104020203" pitchFamily="34" charset="77"/>
              </a:rPr>
              <a:t>arxiv.org</a:t>
            </a:r>
            <a:r>
              <a:rPr lang="en-GB" sz="1000" dirty="0">
                <a:latin typeface="Gill Sans MT" panose="020B0502020104020203" pitchFamily="34" charset="77"/>
              </a:rPr>
              <a:t>/abs/1412.6572</a:t>
            </a:r>
          </a:p>
        </p:txBody>
      </p:sp>
    </p:spTree>
    <p:extLst>
      <p:ext uri="{BB962C8B-B14F-4D97-AF65-F5344CB8AC3E}">
        <p14:creationId xmlns:p14="http://schemas.microsoft.com/office/powerpoint/2010/main" val="263141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56</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2160" dirty="0"/>
              <a:t>Reinforcement learning methods address the problem of how to maximise future reward by mapping states in the environment to actions and are among the most widely used tools in AI research (</a:t>
            </a:r>
            <a:r>
              <a:rPr lang="en-GB" sz="2160" dirty="0">
                <a:solidFill>
                  <a:srgbClr val="2196D1"/>
                </a:solidFill>
              </a:rPr>
              <a:t>Sutton and </a:t>
            </a:r>
            <a:r>
              <a:rPr lang="en-GB" sz="2160" dirty="0" err="1">
                <a:solidFill>
                  <a:srgbClr val="2196D1"/>
                </a:solidFill>
              </a:rPr>
              <a:t>Barto</a:t>
            </a:r>
            <a:r>
              <a:rPr lang="en-GB" sz="2160" dirty="0">
                <a:solidFill>
                  <a:srgbClr val="2196D1"/>
                </a:solidFill>
              </a:rPr>
              <a:t>, 1998</a:t>
            </a:r>
            <a:r>
              <a:rPr lang="en-GB" sz="2160" dirty="0"/>
              <a:t>). </a:t>
            </a:r>
          </a:p>
          <a:p>
            <a:endParaRPr lang="en-GB" sz="2160" dirty="0"/>
          </a:p>
          <a:p>
            <a:r>
              <a:rPr lang="en-GB" sz="2160" dirty="0"/>
              <a:t>RL methods were originally inspired by research into animal learning. In particular, developing temporal-difference (TD) methods, a critical component of many RL models, was inextricably intertwined with research into animal behaviour in conditioning experiments. </a:t>
            </a:r>
          </a:p>
          <a:p>
            <a:endParaRPr lang="en-GB" sz="2160" dirty="0"/>
          </a:p>
          <a:p>
            <a:r>
              <a:rPr lang="en-GB" sz="2000" dirty="0"/>
              <a:t>Examples of neuroscience-informed RL models include TD methods and related techniques that have gone on to supply the core technology for recent advances in AI, ranging from robotic control (</a:t>
            </a:r>
            <a:r>
              <a:rPr lang="en-GB" sz="2000" dirty="0">
                <a:solidFill>
                  <a:srgbClr val="2196D1"/>
                </a:solidFill>
              </a:rPr>
              <a:t>Hafner and </a:t>
            </a:r>
            <a:r>
              <a:rPr lang="en-GB" sz="2000" dirty="0" err="1">
                <a:solidFill>
                  <a:srgbClr val="2196D1"/>
                </a:solidFill>
              </a:rPr>
              <a:t>Riedmiller</a:t>
            </a:r>
            <a:r>
              <a:rPr lang="en-GB" sz="2000" dirty="0">
                <a:solidFill>
                  <a:srgbClr val="2196D1"/>
                </a:solidFill>
              </a:rPr>
              <a:t>, 2011</a:t>
            </a:r>
            <a:r>
              <a:rPr lang="en-GB" sz="2000" dirty="0"/>
              <a:t>) to expert play in backgammon (</a:t>
            </a:r>
            <a:r>
              <a:rPr lang="en-GB" sz="2000" dirty="0" err="1">
                <a:solidFill>
                  <a:srgbClr val="2196D1"/>
                </a:solidFill>
              </a:rPr>
              <a:t>Tesauro</a:t>
            </a:r>
            <a:r>
              <a:rPr lang="en-GB" sz="2000" dirty="0">
                <a:solidFill>
                  <a:srgbClr val="2196D1"/>
                </a:solidFill>
              </a:rPr>
              <a:t>, 1995</a:t>
            </a:r>
            <a:r>
              <a:rPr lang="en-GB" sz="2000" dirty="0"/>
              <a:t>) and Go (</a:t>
            </a:r>
            <a:r>
              <a:rPr lang="en-GB" sz="2000" dirty="0">
                <a:solidFill>
                  <a:srgbClr val="2196D1"/>
                </a:solidFill>
              </a:rPr>
              <a:t>Silver </a:t>
            </a:r>
            <a:r>
              <a:rPr lang="en-GB" sz="2000" i="1" dirty="0">
                <a:solidFill>
                  <a:srgbClr val="2196D1"/>
                </a:solidFill>
              </a:rPr>
              <a:t>et al</a:t>
            </a:r>
            <a:r>
              <a:rPr lang="en-GB" sz="2000" dirty="0">
                <a:solidFill>
                  <a:srgbClr val="2196D1"/>
                </a:solidFill>
              </a:rPr>
              <a:t>., 2016</a:t>
            </a:r>
            <a:r>
              <a:rPr lang="en-GB" sz="2000" dirty="0"/>
              <a:t>), and protein structures, AlphaFold (</a:t>
            </a:r>
            <a:r>
              <a:rPr lang="en-GB" sz="2000" dirty="0">
                <a:solidFill>
                  <a:srgbClr val="2196D1"/>
                </a:solidFill>
              </a:rPr>
              <a:t>Jumper </a:t>
            </a:r>
            <a:r>
              <a:rPr lang="en-GB" sz="2000" i="1" dirty="0">
                <a:solidFill>
                  <a:srgbClr val="2196D1"/>
                </a:solidFill>
              </a:rPr>
              <a:t>et al</a:t>
            </a:r>
            <a:r>
              <a:rPr lang="en-GB" sz="2000" dirty="0">
                <a:solidFill>
                  <a:srgbClr val="2196D1"/>
                </a:solidFill>
              </a:rPr>
              <a:t>., 2021</a:t>
            </a:r>
            <a:r>
              <a:rPr lang="en-GB" sz="2000" dirty="0"/>
              <a:t>).</a:t>
            </a:r>
          </a:p>
          <a:p>
            <a:endParaRPr lang="en-GB" sz="2160" dirty="0"/>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6" name="TextBox 5">
            <a:extLst>
              <a:ext uri="{FF2B5EF4-FFF2-40B4-BE49-F238E27FC236}">
                <a16:creationId xmlns:a16="http://schemas.microsoft.com/office/drawing/2014/main" id="{E7CE849C-C972-667C-45D5-C6F85015469D}"/>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Arial" panose="020B0604020202020204" pitchFamily="34" charset="0"/>
              </a:rPr>
              <a:t>Botvinick</a:t>
            </a:r>
            <a:r>
              <a:rPr lang="en-GB" sz="1000" dirty="0">
                <a:solidFill>
                  <a:srgbClr val="212121"/>
                </a:solidFill>
                <a:latin typeface="Gill Sans MT" panose="020B0502020104020203" pitchFamily="34" charset="77"/>
                <a:ea typeface="Helvetica Neue" panose="02000503000000020004" pitchFamily="2" charset="0"/>
                <a:cs typeface="Arial" panose="020B0604020202020204" pitchFamily="34"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55314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 in AlphaFold</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a:xfrm>
            <a:off x="609600" y="1268414"/>
            <a:ext cx="6422504" cy="4968875"/>
          </a:xfrm>
        </p:spPr>
        <p:txBody>
          <a:bodyPr/>
          <a:lstStyle/>
          <a:p>
            <a:r>
              <a:rPr lang="en-GB" dirty="0"/>
              <a:t>Several components of AlphaFold's machine learning pipeline rely on supervised learning, such as predicting residue-residue distance and orientation from large datasets. </a:t>
            </a:r>
          </a:p>
          <a:p>
            <a:r>
              <a:rPr lang="en-GB" dirty="0"/>
              <a:t>However, reinforcement learning enhances predictions by providing feedback and implementing an iterative optimisation process. </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7</a:t>
            </a:fld>
            <a:endParaRPr lang="en-GB" altLang="en-US" dirty="0"/>
          </a:p>
        </p:txBody>
      </p:sp>
      <p:pic>
        <p:nvPicPr>
          <p:cNvPr id="7" name="Picture 2">
            <a:extLst>
              <a:ext uri="{FF2B5EF4-FFF2-40B4-BE49-F238E27FC236}">
                <a16:creationId xmlns:a16="http://schemas.microsoft.com/office/drawing/2014/main" id="{27A0C53C-7814-7883-2078-4BC7D96A8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928" y="692696"/>
            <a:ext cx="4248472" cy="55565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DF96FE-8D7C-CE9A-7970-5F24943D8144}"/>
              </a:ext>
            </a:extLst>
          </p:cNvPr>
          <p:cNvSpPr txBox="1"/>
          <p:nvPr/>
        </p:nvSpPr>
        <p:spPr>
          <a:xfrm>
            <a:off x="609600" y="6351558"/>
            <a:ext cx="6098146" cy="400110"/>
          </a:xfrm>
          <a:prstGeom prst="rect">
            <a:avLst/>
          </a:prstGeom>
          <a:noFill/>
        </p:spPr>
        <p:txBody>
          <a:bodyPr wrap="square">
            <a:spAutoFit/>
          </a:bodyPr>
          <a:lstStyle/>
          <a:p>
            <a:r>
              <a:rPr lang="en-GB" sz="1000" b="0" i="0" u="none" strike="noStrike" dirty="0">
                <a:solidFill>
                  <a:srgbClr val="212121"/>
                </a:solidFill>
                <a:effectLst/>
                <a:latin typeface="Gill Sans MT" panose="020B0502020104020203" pitchFamily="34" charset="77"/>
              </a:rPr>
              <a:t>Image source: Altman RB. A Holy Grail - The Prediction of Protein Structure. N Engl J Med. 2023 Oct 12;389(15):1431-1434. </a:t>
            </a:r>
            <a:r>
              <a:rPr lang="en-GB" sz="1000" b="0" i="0" u="none" strike="noStrike" dirty="0" err="1">
                <a:solidFill>
                  <a:srgbClr val="212121"/>
                </a:solidFill>
                <a:effectLst/>
                <a:latin typeface="Gill Sans MT" panose="020B0502020104020203" pitchFamily="34" charset="77"/>
              </a:rPr>
              <a:t>doi</a:t>
            </a:r>
            <a:r>
              <a:rPr lang="en-GB" sz="1000" b="0" i="0" u="none" strike="noStrike" dirty="0">
                <a:solidFill>
                  <a:srgbClr val="212121"/>
                </a:solidFill>
                <a:effectLst/>
                <a:latin typeface="Gill Sans MT" panose="020B0502020104020203" pitchFamily="34" charset="77"/>
              </a:rPr>
              <a:t>: 10.1056/NEJMcibr2307735. </a:t>
            </a:r>
            <a:endParaRPr lang="en-GB" sz="1000" dirty="0">
              <a:latin typeface="Gill Sans MT" panose="020B0502020104020203" pitchFamily="34" charset="77"/>
            </a:endParaRPr>
          </a:p>
        </p:txBody>
      </p:sp>
    </p:spTree>
    <p:extLst>
      <p:ext uri="{BB962C8B-B14F-4D97-AF65-F5344CB8AC3E}">
        <p14:creationId xmlns:p14="http://schemas.microsoft.com/office/powerpoint/2010/main" val="403787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2160" dirty="0"/>
              <a:t>The brain does not learn by implementing a single, global optimisation principle within a uniform and undifferentiated neural network (</a:t>
            </a:r>
            <a:r>
              <a:rPr lang="en-GB" sz="2160" dirty="0" err="1">
                <a:solidFill>
                  <a:srgbClr val="2196D1"/>
                </a:solidFill>
              </a:rPr>
              <a:t>Marblestone</a:t>
            </a:r>
            <a:r>
              <a:rPr lang="en-GB" sz="2160" dirty="0">
                <a:solidFill>
                  <a:srgbClr val="2196D1"/>
                </a:solidFill>
              </a:rPr>
              <a:t> et al., 2016</a:t>
            </a:r>
            <a:r>
              <a:rPr lang="en-GB" sz="2160" dirty="0"/>
              <a:t>). </a:t>
            </a:r>
          </a:p>
          <a:p>
            <a:r>
              <a:rPr lang="en-GB" sz="2160" dirty="0"/>
              <a:t>Biological brains are modular, with distinct but interacting subsystems underpinning key functions such as memory, language, and cognitive control (</a:t>
            </a:r>
            <a:r>
              <a:rPr lang="en-GB" sz="2160" dirty="0">
                <a:solidFill>
                  <a:srgbClr val="2196D1"/>
                </a:solidFill>
              </a:rPr>
              <a:t>Anderson et al., 2004; Shallice, 1988</a:t>
            </a:r>
            <a:r>
              <a:rPr lang="en-GB" sz="2160" dirty="0"/>
              <a:t>). </a:t>
            </a:r>
          </a:p>
          <a:p>
            <a:endParaRPr lang="en-GB" sz="2160" dirty="0"/>
          </a:p>
          <a:p>
            <a:r>
              <a:rPr lang="en-GB" sz="2160" dirty="0"/>
              <a:t>One illustrative example is recent AI work on attention. Until recently, most CNN models worked directly on entire images or video frames, with equal priority given to all image pixels at the earliest processing stage.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8</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2160" dirty="0"/>
              <a:t>Rather than processing all input in parallel, visual attention shifts strategically among locations and objects, centring processing resources and representational coordinates on a series of regions in turn (</a:t>
            </a:r>
            <a:r>
              <a:rPr lang="en-GB" sz="2160" dirty="0">
                <a:solidFill>
                  <a:srgbClr val="2196D1"/>
                </a:solidFill>
              </a:rPr>
              <a:t>Koch and Ullman, 1985; Moore and </a:t>
            </a:r>
            <a:r>
              <a:rPr lang="en-GB" sz="2160" dirty="0" err="1">
                <a:solidFill>
                  <a:srgbClr val="2196D1"/>
                </a:solidFill>
              </a:rPr>
              <a:t>Zirnsak</a:t>
            </a:r>
            <a:r>
              <a:rPr lang="en-GB" sz="2160" dirty="0">
                <a:solidFill>
                  <a:srgbClr val="2196D1"/>
                </a:solidFill>
              </a:rPr>
              <a:t>, 2017; Posner and Petersen, 1990</a:t>
            </a:r>
            <a:r>
              <a:rPr lang="en-GB" sz="2160" dirty="0"/>
              <a:t>).</a:t>
            </a:r>
          </a:p>
          <a:p>
            <a:r>
              <a:rPr lang="en-GB" sz="2160" dirty="0"/>
              <a:t>Detailed neurocomputational models have shown how this piecemeal approach benefits behaviour, by prioritising and isolating the information that is relevant at any given moment (</a:t>
            </a:r>
            <a:r>
              <a:rPr lang="en-GB" sz="2160" dirty="0" err="1">
                <a:solidFill>
                  <a:srgbClr val="2196D1"/>
                </a:solidFill>
              </a:rPr>
              <a:t>Olshausen</a:t>
            </a:r>
            <a:r>
              <a:rPr lang="en-GB" sz="2160" dirty="0">
                <a:solidFill>
                  <a:srgbClr val="2196D1"/>
                </a:solidFill>
              </a:rPr>
              <a:t> et al., 1993; Salinas and Abbott, 1997</a:t>
            </a:r>
            <a:r>
              <a:rPr lang="en-GB" sz="2160" dirty="0"/>
              <a:t>). </a:t>
            </a:r>
          </a:p>
          <a:p>
            <a:r>
              <a:rPr lang="en-GB" sz="2160" dirty="0"/>
              <a:t>One such network used this selective attentional mechanism to ignore irrelevant objects in a scene, allowing it to perform well in challenging object classification tasks in the presence of clutter (</a:t>
            </a:r>
            <a:r>
              <a:rPr lang="en-GB" sz="2160" dirty="0" err="1">
                <a:solidFill>
                  <a:srgbClr val="2196D1"/>
                </a:solidFill>
              </a:rPr>
              <a:t>Mnih</a:t>
            </a:r>
            <a:r>
              <a:rPr lang="en-GB" sz="2160" dirty="0">
                <a:solidFill>
                  <a:srgbClr val="2196D1"/>
                </a:solidFill>
              </a:rPr>
              <a:t> et al., 2014</a:t>
            </a:r>
            <a:r>
              <a:rPr lang="en-GB" sz="2160" dirty="0"/>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6" name="TextBox 5">
            <a:extLst>
              <a:ext uri="{FF2B5EF4-FFF2-40B4-BE49-F238E27FC236}">
                <a16:creationId xmlns:a16="http://schemas.microsoft.com/office/drawing/2014/main" id="{AD39B0CE-7296-4657-3C0C-8868B5FFEDA1}"/>
              </a:ext>
            </a:extLst>
          </p:cNvPr>
          <p:cNvSpPr txBox="1"/>
          <p:nvPr/>
        </p:nvSpPr>
        <p:spPr>
          <a:xfrm>
            <a:off x="609600" y="6389689"/>
            <a:ext cx="8468141" cy="246221"/>
          </a:xfrm>
          <a:prstGeom prst="rect">
            <a:avLst/>
          </a:prstGeom>
          <a:noFill/>
        </p:spPr>
        <p:txBody>
          <a:bodyPr wrap="square">
            <a:spAutoFit/>
          </a:bodyPr>
          <a:lstStyle/>
          <a:p>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Source: Hassabis D, Kumaran D, Summerfield C, </a:t>
            </a:r>
            <a:r>
              <a:rPr lang="en-GB" sz="1000" dirty="0" err="1">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Botvinick</a:t>
            </a:r>
            <a:r>
              <a:rPr lang="en-GB" sz="1000" dirty="0">
                <a:solidFill>
                  <a:srgbClr val="212121"/>
                </a:solidFill>
                <a:latin typeface="Gill Sans MT" panose="020B0502020104020203" pitchFamily="34" charset="77"/>
                <a:ea typeface="Helvetica Neue" panose="02000503000000020004" pitchFamily="2" charset="0"/>
                <a:cs typeface="Helvetica Neue" panose="02000503000000020004" pitchFamily="2" charset="0"/>
              </a:rPr>
              <a:t> M. Neuroscience-Inspired Artificial Intelligence. Neuron. 2017</a:t>
            </a:r>
            <a:endParaRPr lang="en-GB" sz="1000" dirty="0">
              <a:latin typeface="Gill Sans MT" panose="020B0502020104020203" pitchFamily="34" charset="77"/>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43296</TotalTime>
  <Words>3835</Words>
  <Application>Microsoft Macintosh PowerPoint</Application>
  <PresentationFormat>Widescreen</PresentationFormat>
  <Paragraphs>367</Paragraphs>
  <Slides>56</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56</vt:i4>
      </vt:variant>
      <vt:variant>
        <vt:lpstr>Custom Shows</vt:lpstr>
      </vt:variant>
      <vt:variant>
        <vt:i4>1</vt:i4>
      </vt:variant>
    </vt:vector>
  </HeadingPairs>
  <TitlesOfParts>
    <vt:vector size="68" baseType="lpstr">
      <vt:lpstr>ＭＳ Ｐゴシック</vt:lpstr>
      <vt:lpstr>Arial</vt:lpstr>
      <vt:lpstr>Calibri</vt:lpstr>
      <vt:lpstr>Cambria Math</vt:lpstr>
      <vt:lpstr>Gill Sans MT</vt:lpstr>
      <vt:lpstr>Helvetica Neue</vt:lpstr>
      <vt:lpstr>Helvetica Neue LT Std 45 Light</vt:lpstr>
      <vt:lpstr>LucidaGrande</vt:lpstr>
      <vt:lpstr>Verdana</vt:lpstr>
      <vt:lpstr>Wingdings</vt:lpstr>
      <vt:lpstr>CCSR</vt:lpstr>
      <vt:lpstr>PowerPoint Presentation</vt:lpstr>
      <vt:lpstr>Neuroscience and AI</vt:lpstr>
      <vt:lpstr>Transferrable ideas from neuroscience </vt:lpstr>
      <vt:lpstr>Deep learning and biological systems</vt:lpstr>
      <vt:lpstr>Reinforcement learning (RL)</vt:lpstr>
      <vt:lpstr>Reinforcement learning</vt:lpstr>
      <vt:lpstr>Reinforcement learning in AlphaFold</vt:lpstr>
      <vt:lpstr>Attention-based models</vt:lpstr>
      <vt:lpstr>CNNs and attention</vt:lpstr>
      <vt:lpstr>Selective attention</vt:lpstr>
      <vt:lpstr>Attention-based models and Transformers</vt:lpstr>
      <vt:lpstr>Standard neural networks</vt:lpstr>
      <vt:lpstr>Transformers**</vt:lpstr>
      <vt:lpstr>Transformers**</vt:lpstr>
      <vt:lpstr>Transformers**</vt:lpstr>
      <vt:lpstr>Transformers**</vt:lpstr>
      <vt:lpstr>Self-attention in matrix form**</vt:lpstr>
      <vt:lpstr>Multi-head attention**</vt:lpstr>
      <vt:lpstr>Transformer layers*</vt:lpstr>
      <vt:lpstr>Bidirectional Encoder Representations from Transformers (BERT)</vt:lpstr>
      <vt:lpstr>Pre-training</vt:lpstr>
      <vt:lpstr>Continual learning</vt:lpstr>
      <vt:lpstr>Neuroimaging and continual learning</vt:lpstr>
      <vt:lpstr>AI in neuroscience </vt:lpstr>
      <vt:lpstr>Applications of ML to diagnosis and treatment of neurodegenerative diseases</vt:lpstr>
      <vt:lpstr>ML and Electronic Healthcare Records Analysis</vt:lpstr>
      <vt:lpstr>ML for predicting the progression of disease</vt:lpstr>
      <vt:lpstr>ML in precision health and care</vt:lpstr>
      <vt:lpstr>UTI risk analysis</vt:lpstr>
      <vt:lpstr>Some other practical/useful methods and techniques</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Data imputation</vt:lpstr>
      <vt:lpstr>Feature selection</vt:lpstr>
      <vt:lpstr>Removing features with low variance</vt:lpstr>
      <vt:lpstr>PowerPoint Presentation</vt:lpstr>
      <vt:lpstr>Diffusion models* </vt:lpstr>
      <vt:lpstr>Adversarial Examples</vt:lpstr>
      <vt:lpstr>A linear adversarial example*</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290</cp:revision>
  <cp:lastPrinted>2018-10-01T18:07:26Z</cp:lastPrinted>
  <dcterms:created xsi:type="dcterms:W3CDTF">2015-10-05T13:27:19Z</dcterms:created>
  <dcterms:modified xsi:type="dcterms:W3CDTF">2025-01-21T15:21:24Z</dcterms:modified>
  <cp:category/>
</cp:coreProperties>
</file>